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03"/>
  </p:notesMasterIdLst>
  <p:sldIdLst>
    <p:sldId id="316" r:id="rId2"/>
    <p:sldId id="317" r:id="rId3"/>
    <p:sldId id="266" r:id="rId4"/>
    <p:sldId id="257" r:id="rId5"/>
    <p:sldId id="326" r:id="rId6"/>
    <p:sldId id="335" r:id="rId7"/>
    <p:sldId id="256" r:id="rId8"/>
    <p:sldId id="390" r:id="rId9"/>
    <p:sldId id="296" r:id="rId10"/>
    <p:sldId id="351" r:id="rId11"/>
    <p:sldId id="387" r:id="rId12"/>
    <p:sldId id="382" r:id="rId13"/>
    <p:sldId id="383" r:id="rId14"/>
    <p:sldId id="381" r:id="rId15"/>
    <p:sldId id="384" r:id="rId16"/>
    <p:sldId id="385" r:id="rId17"/>
    <p:sldId id="353" r:id="rId18"/>
    <p:sldId id="386" r:id="rId19"/>
    <p:sldId id="332" r:id="rId20"/>
    <p:sldId id="388" r:id="rId21"/>
    <p:sldId id="289" r:id="rId22"/>
    <p:sldId id="354" r:id="rId23"/>
    <p:sldId id="328" r:id="rId24"/>
    <p:sldId id="358" r:id="rId25"/>
    <p:sldId id="334" r:id="rId26"/>
    <p:sldId id="336" r:id="rId27"/>
    <p:sldId id="359" r:id="rId28"/>
    <p:sldId id="341" r:id="rId29"/>
    <p:sldId id="342" r:id="rId30"/>
    <p:sldId id="343" r:id="rId31"/>
    <p:sldId id="344" r:id="rId32"/>
    <p:sldId id="345" r:id="rId33"/>
    <p:sldId id="389" r:id="rId34"/>
    <p:sldId id="323" r:id="rId35"/>
    <p:sldId id="339" r:id="rId36"/>
    <p:sldId id="322" r:id="rId37"/>
    <p:sldId id="263" r:id="rId38"/>
    <p:sldId id="361" r:id="rId39"/>
    <p:sldId id="362" r:id="rId40"/>
    <p:sldId id="310" r:id="rId41"/>
    <p:sldId id="363" r:id="rId42"/>
    <p:sldId id="364" r:id="rId43"/>
    <p:sldId id="307" r:id="rId44"/>
    <p:sldId id="365" r:id="rId45"/>
    <p:sldId id="295" r:id="rId46"/>
    <p:sldId id="366" r:id="rId47"/>
    <p:sldId id="320" r:id="rId48"/>
    <p:sldId id="287" r:id="rId49"/>
    <p:sldId id="367" r:id="rId50"/>
    <p:sldId id="346" r:id="rId51"/>
    <p:sldId id="349" r:id="rId52"/>
    <p:sldId id="368" r:id="rId53"/>
    <p:sldId id="369" r:id="rId54"/>
    <p:sldId id="319" r:id="rId55"/>
    <p:sldId id="350" r:id="rId56"/>
    <p:sldId id="370" r:id="rId57"/>
    <p:sldId id="371" r:id="rId58"/>
    <p:sldId id="372" r:id="rId59"/>
    <p:sldId id="373" r:id="rId60"/>
    <p:sldId id="318" r:id="rId61"/>
    <p:sldId id="347" r:id="rId62"/>
    <p:sldId id="333" r:id="rId63"/>
    <p:sldId id="356" r:id="rId64"/>
    <p:sldId id="274" r:id="rId65"/>
    <p:sldId id="374" r:id="rId66"/>
    <p:sldId id="375" r:id="rId67"/>
    <p:sldId id="275" r:id="rId68"/>
    <p:sldId id="273" r:id="rId69"/>
    <p:sldId id="277" r:id="rId70"/>
    <p:sldId id="278" r:id="rId71"/>
    <p:sldId id="314" r:id="rId72"/>
    <p:sldId id="302" r:id="rId73"/>
    <p:sldId id="306" r:id="rId74"/>
    <p:sldId id="290" r:id="rId75"/>
    <p:sldId id="293" r:id="rId76"/>
    <p:sldId id="292" r:id="rId77"/>
    <p:sldId id="377" r:id="rId78"/>
    <p:sldId id="298" r:id="rId79"/>
    <p:sldId id="267" r:id="rId80"/>
    <p:sldId id="315" r:id="rId81"/>
    <p:sldId id="285" r:id="rId82"/>
    <p:sldId id="283" r:id="rId83"/>
    <p:sldId id="284" r:id="rId84"/>
    <p:sldId id="299" r:id="rId85"/>
    <p:sldId id="378" r:id="rId86"/>
    <p:sldId id="258" r:id="rId87"/>
    <p:sldId id="280" r:id="rId88"/>
    <p:sldId id="300" r:id="rId89"/>
    <p:sldId id="262" r:id="rId90"/>
    <p:sldId id="261" r:id="rId91"/>
    <p:sldId id="379" r:id="rId92"/>
    <p:sldId id="264" r:id="rId93"/>
    <p:sldId id="286" r:id="rId94"/>
    <p:sldId id="305" r:id="rId95"/>
    <p:sldId id="308" r:id="rId96"/>
    <p:sldId id="309" r:id="rId97"/>
    <p:sldId id="304" r:id="rId98"/>
    <p:sldId id="311" r:id="rId99"/>
    <p:sldId id="294" r:id="rId100"/>
    <p:sldId id="268" r:id="rId101"/>
    <p:sldId id="376" r:id="rId10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6"/>
    <a:srgbClr val="B0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593" autoAdjust="0"/>
  </p:normalViewPr>
  <p:slideViewPr>
    <p:cSldViewPr snapToGrid="0">
      <p:cViewPr>
        <p:scale>
          <a:sx n="70" d="100"/>
          <a:sy n="70" d="100"/>
        </p:scale>
        <p:origin x="18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CD9A-74DA-4427-B813-4163E043A3BA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28F4-66CF-48CB-A5A1-6BC4E28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after intro. Outline exp design/ results sections</a:t>
            </a:r>
          </a:p>
          <a:p>
            <a:endParaRPr lang="en-US" dirty="0"/>
          </a:p>
          <a:p>
            <a:r>
              <a:rPr lang="en-US" dirty="0"/>
              <a:t>Draw out experimental design (col0/ coi1/ npr1 – color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PICTURES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92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17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 Botrytis isolates, color coded by plant host species from which they were isolated</a:t>
            </a:r>
          </a:p>
          <a:p>
            <a:r>
              <a:rPr lang="en-US" dirty="0"/>
              <a:t>Unrooted Neighbor-joining phylogenetic tree of pairwise SNP differences aligned to the T4 reference</a:t>
            </a:r>
          </a:p>
          <a:p>
            <a:endParaRPr lang="en-US" dirty="0"/>
          </a:p>
          <a:p>
            <a:r>
              <a:rPr lang="en-US" dirty="0"/>
              <a:t>Slight clustering of isolates within the tree</a:t>
            </a:r>
          </a:p>
          <a:p>
            <a:r>
              <a:rPr lang="en-US" dirty="0"/>
              <a:t>the 11 isolates sampled within one grape field are very closely related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highest recorded level of standing genetic variation within plant pathogens –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generalism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broad host range is likely facilitated by recombination amongst highly polymorphic genes within a massive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panglobal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fungus with high connectivity and admixture rather than barriers and population isolation.”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 virulence and quant resistance- heather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paper. Specialization – specific virulence genes specialize, isolates don’t specialize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~gymnosperm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PICTURES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 CHECK: Botrytis mostly a </a:t>
            </a:r>
            <a:r>
              <a:rPr lang="en-US" dirty="0" err="1"/>
              <a:t>hemibiotroph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875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67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Lesions on nearly all plant organs: root, leaf, stem,</a:t>
            </a:r>
            <a:r>
              <a:rPr lang="en-US" baseline="0" dirty="0"/>
              <a:t> flowers, fruit…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41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</a:t>
            </a:r>
            <a:r>
              <a:rPr lang="en-US" dirty="0" err="1"/>
              <a:t>Bc</a:t>
            </a:r>
            <a:r>
              <a:rPr lang="en-US" dirty="0"/>
              <a:t> cartoon as hyphal cluster (microscope image) </a:t>
            </a:r>
          </a:p>
          <a:p>
            <a:r>
              <a:rPr lang="en-US" dirty="0"/>
              <a:t>Here, show an actual photo of At and </a:t>
            </a:r>
            <a:r>
              <a:rPr lang="en-US" dirty="0" err="1"/>
              <a:t>Bc</a:t>
            </a:r>
            <a:r>
              <a:rPr lang="en-US" dirty="0"/>
              <a:t> (micro!)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7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density? Per Mb // LD – include some</a:t>
            </a:r>
          </a:p>
          <a:p>
            <a:endParaRPr lang="en-US" dirty="0"/>
          </a:p>
          <a:p>
            <a:r>
              <a:rPr lang="en-US" dirty="0"/>
              <a:t>Heterozygosity levels ~~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2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genotypes change (knockout) major defense pathways (major effects), but they are not driving the system. PATHOGEN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163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Expression profile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transcripts significantly influenced by host genotypes. Gene counts per transcript are normalized relative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the host immune system was able to alter the expression of only some of the pathogens GCNs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those that shift in expression depending on host genotype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variation in the pathogen shapes how the co-transcriptome responds to the hosts immune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1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92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Plasticity in Arabidopsis defense related genes in response to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cinerea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 variation.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Pr1 = SA responsive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Pad3 = camalexin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biosynth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 = JA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20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1-gene GWAS</a:t>
            </a:r>
          </a:p>
          <a:p>
            <a:r>
              <a:rPr lang="en-US" dirty="0"/>
              <a:t>Show selecting top SNP hit. Diagram cartoon?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89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1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“no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  <a:p>
            <a:r>
              <a:rPr lang="en-US" dirty="0"/>
              <a:t>YES “our analysis failing to capture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3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A7DC9B-A429-4A1F-A679-990408AE56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76457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top panel: Vivian 2018 figure 5e. BOA transcriptional profile. Large </a:t>
            </a:r>
            <a:r>
              <a:rPr lang="en-US" dirty="0" err="1"/>
              <a:t>fx</a:t>
            </a:r>
            <a:r>
              <a:rPr lang="en-US" dirty="0"/>
              <a:t>: expect cis </a:t>
            </a:r>
            <a:r>
              <a:rPr lang="en-US" dirty="0" err="1"/>
              <a:t>fx</a:t>
            </a:r>
            <a:r>
              <a:rPr lang="en-US" dirty="0"/>
              <a:t> variation!</a:t>
            </a:r>
          </a:p>
          <a:p>
            <a:endParaRPr lang="en-US" dirty="0"/>
          </a:p>
          <a:p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Expression Profiles of </a:t>
            </a:r>
            <a:r>
              <a:rPr lang="en-US" sz="1200" b="1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 Transcripts Encoding </a:t>
            </a:r>
            <a:r>
              <a:rPr lang="en-US" sz="1200" b="1" dirty="0" err="1">
                <a:latin typeface="Arial" charset="0"/>
                <a:ea typeface="Arial" charset="0"/>
                <a:cs typeface="Arial" charset="0"/>
              </a:rPr>
              <a:t>Botrydial</a:t>
            </a:r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 Varied Across 96 Isolates And Positively Correlated with Lesion Area</a:t>
            </a:r>
          </a:p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Bar plots compare expression variation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BcBOA6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transcript from </a:t>
            </a:r>
            <a:r>
              <a:rPr lang="en-US" sz="1200" dirty="0" err="1">
                <a:latin typeface="Arial" charset="0"/>
                <a:ea typeface="Arial" charset="0"/>
                <a:cs typeface="Arial" charset="0"/>
              </a:rPr>
              <a:t>botcinic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acid (BOA) pathway and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Bcin01g11460.1 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transcript from cyclic peptide pathway across 96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isolates. Gene counts per transcript are normalized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4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“group 4 not significant”</a:t>
            </a:r>
          </a:p>
          <a:p>
            <a:r>
              <a:rPr lang="en-US" dirty="0"/>
              <a:t>DO SAY “massive group 5, from which group 4 outliers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9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SNPs ~ </a:t>
            </a:r>
            <a:r>
              <a:rPr lang="en-US" dirty="0" err="1"/>
              <a:t>dimodal</a:t>
            </a:r>
            <a:r>
              <a:rPr lang="en-US" dirty="0"/>
              <a:t> model // GWA model “2 groups”</a:t>
            </a:r>
          </a:p>
          <a:p>
            <a:r>
              <a:rPr lang="en-US" dirty="0"/>
              <a:t>BUT variation splits into 6 haplotypes at this locus – true model “6 haplotypes”</a:t>
            </a:r>
          </a:p>
          <a:p>
            <a:endParaRPr lang="en-US" dirty="0"/>
          </a:p>
          <a:p>
            <a:r>
              <a:rPr lang="en-US" dirty="0"/>
              <a:t>DO ADD group 5, 6: low outliers. Change in expression with haplotypes other than the group 4 deletion</a:t>
            </a:r>
          </a:p>
          <a:p>
            <a:r>
              <a:rPr lang="en-US" dirty="0">
                <a:sym typeface="Wingdings" panose="05000000000000000000" pitchFamily="2" charset="2"/>
              </a:rPr>
              <a:t> Poly </a:t>
            </a:r>
            <a:r>
              <a:rPr lang="en-US" dirty="0" err="1">
                <a:sym typeface="Wingdings" panose="05000000000000000000" pitchFamily="2" charset="2"/>
              </a:rPr>
              <a:t>haplotypery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6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4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Evidence of trans hotspots…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4349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permutation approaches to test what is or is not a significant hotspot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34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Threshold: from 1000 replicates of simulated random GEMMA, at max hotspot size =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9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Threshold: from 1000 replicates of simulated random GEMMA, at max hotspot size =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577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Ellipse: joint species hotspot</a:t>
            </a:r>
          </a:p>
          <a:p>
            <a:endParaRPr lang="en-US" dirty="0"/>
          </a:p>
          <a:p>
            <a:r>
              <a:rPr lang="en-US" dirty="0"/>
              <a:t>Log-log to see center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LITERATURE REVIEW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HERE: SNPs of interest annotated</a:t>
            </a:r>
          </a:p>
          <a:p>
            <a:r>
              <a:rPr lang="en-US" dirty="0"/>
              <a:t>THEN zoom in BOA</a:t>
            </a:r>
          </a:p>
          <a:p>
            <a:endParaRPr lang="en-US" dirty="0"/>
          </a:p>
          <a:p>
            <a:r>
              <a:rPr lang="en-US" dirty="0"/>
              <a:t>Plot </a:t>
            </a:r>
            <a:r>
              <a:rPr lang="en-US" dirty="0" err="1"/>
              <a:t>manhattan</a:t>
            </a:r>
            <a:r>
              <a:rPr lang="en-US" dirty="0"/>
              <a:t> BOA cluster: chunk of hotspots in cluster?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7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60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5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83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Mitogen activated protein kinase: fungal virulence</a:t>
            </a:r>
          </a:p>
          <a:p>
            <a:r>
              <a:rPr lang="en-US" dirty="0"/>
              <a:t>Bmp3: plant surface sensing, KO decreases virulence</a:t>
            </a:r>
          </a:p>
          <a:p>
            <a:r>
              <a:rPr lang="en-US" dirty="0"/>
              <a:t>JAZ11: downstream </a:t>
            </a:r>
            <a:r>
              <a:rPr lang="en-US" dirty="0" err="1"/>
              <a:t>jasmonate</a:t>
            </a:r>
            <a:r>
              <a:rPr lang="en-US" dirty="0"/>
              <a:t> response</a:t>
            </a:r>
          </a:p>
          <a:p>
            <a:r>
              <a:rPr lang="en-US" dirty="0"/>
              <a:t>AT1G0810: slight </a:t>
            </a:r>
            <a:r>
              <a:rPr lang="en-US" dirty="0" err="1"/>
              <a:t>Bc</a:t>
            </a:r>
            <a:r>
              <a:rPr lang="en-US" dirty="0"/>
              <a:t> inducible</a:t>
            </a:r>
          </a:p>
          <a:p>
            <a:r>
              <a:rPr lang="en-US" dirty="0"/>
              <a:t>SCL11: not much B05.10</a:t>
            </a:r>
          </a:p>
          <a:p>
            <a:endParaRPr lang="en-US" dirty="0"/>
          </a:p>
          <a:p>
            <a:r>
              <a:rPr lang="en-US" dirty="0"/>
              <a:t>CONNECT to virulence. These are defense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62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 Botrytis isolates, color coded by plant host species from which they were isolated</a:t>
            </a:r>
          </a:p>
          <a:p>
            <a:r>
              <a:rPr lang="en-US" dirty="0"/>
              <a:t>Unrooted Neighbor-joining phylogenetic tree of pairwise SNP differences aligned to the T4 reference</a:t>
            </a:r>
          </a:p>
          <a:p>
            <a:endParaRPr lang="en-US" dirty="0"/>
          </a:p>
          <a:p>
            <a:r>
              <a:rPr lang="en-US" dirty="0"/>
              <a:t>Slight clustering of isolates within the tree</a:t>
            </a:r>
          </a:p>
          <a:p>
            <a:r>
              <a:rPr lang="en-US" dirty="0"/>
              <a:t>the 11 isolates sampled within one grape field are very closely related</a:t>
            </a:r>
          </a:p>
          <a:p>
            <a:endParaRPr lang="en-US" dirty="0"/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highest recorded level of standing genetic variation within plant pathogens –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generalism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broad host range is likely facilitated by recombination amongst highly polymorphic genes within a massive population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panglobal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fungus with high connectivity and admixture rather than barriers and population isolation.”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QUANT virulence and quant resistance- heather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paper. Specialization – specific virulence genes specialize, isolates don’t specialize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~gymnosperm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 PICTURES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68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 and CLUMPP (Jakobsson and Rosenberg 2007; Pritchard, Stephens, and Donnelly 2000) results,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=4 (the smallest stable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 represents the optimum value) was the best clustering solution of the 87 isolates (Figure 2D). 41 isolates were placed in distinct clusters (made up of 19, 9, 5 and 8 isolates) with the remaining 46 isolates being admixtures of 2-4 of these clusters.   Further, half of these isolates represent admixtures of these four theorized populations, which increases the potential utility of genome wide association mapping.</a:t>
            </a:r>
            <a:r>
              <a:rPr lang="en-US" dirty="0">
                <a:effectLst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LD decayed rapidly and mean r2 across the genome fell to approximately one-half of the initial value within 1 kb (Figure 3A). This further supported the presence of relatively frequent outcrossing and recombination within this species.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2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B0943-A39B-4A81-A95E-75DEA4F3EE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CB2058-6337-43A6-BED1-950366975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43CD1-372D-4994-B090-DF79C1C2B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CAEC8-895F-45E3-8105-BAE21757D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5507D-A49D-4133-866A-D9A331B8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6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F06FF-98A2-4B78-8503-8B06FA5AB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6E961-AE15-40CE-A1DA-C159BF355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B1730-1C31-458B-9E28-2030ECD7F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90BC1-4A18-4D8B-A048-3CD0D67C0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6A748-9884-47EB-984B-FFD3E13D6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3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64A491-E3BA-41A6-93B0-A9D570BD86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A7F647-9449-4BB8-8CD0-9554EBB29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4534E-279E-42EE-A471-551237915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FE9C3-6F4A-4623-BF13-C002D084B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246C5-61C3-415C-99DB-6420A390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95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ADBF-FCB2-4F66-AEE6-40BD7FD89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6E82F-DDA5-4677-8929-2C1403D5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6CFB3-9C4E-41E1-B73D-4D147BE9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B7504-A721-4845-8383-0A56A424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79718-E525-42F9-9C47-1FE4621A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2AFA-1482-41D0-97EB-8D789ED7F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51953A-5685-44A5-9A2A-0A185DE9D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29A48-4A04-4043-BC7E-06C8B0DE1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C1A3-25C1-4256-A153-7B55DC73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7FF6-D04F-4061-8A61-BDAB11EFF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8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9798-974F-44DB-80E4-105C942C8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0885-9FC2-4F14-8A9B-679470581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0CE6CE-9F0B-46C8-8B90-2EFC8E17A5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139BA-3501-4369-947D-1FC68EEA0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AC2B1-8A1F-47C2-8423-C6300B882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F15ED-DA52-46A3-80F1-A7592FEF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4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7508-9690-496E-87E6-23FB5360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27A4C-D0A3-454B-B3C1-117C6B917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1E2CA-E0FB-4AA9-AE8F-782B9BF6E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D4CCF7-26B9-43E6-A5FA-2DF9F5EDA7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0A1EE-1B66-4AD9-82D0-1C274E3263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7A269-7F9F-4185-A47C-4E73E442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1B5BE-5533-45A8-86A4-F598E9F29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13743-8020-4AD9-BCBE-38B406F9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76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AF948-FFD9-48E9-80AE-50953D368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8C0C7-47F4-42F7-851B-045C2E43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987B-E35F-4845-8167-CF3321ED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198ED-2C41-4770-87CE-DF10844D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EF9048-0F3F-4430-AF42-90730736A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68618-79BC-4386-98AA-4312E0162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96C6C-32CA-48C9-94DF-EE0071B1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22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FA06-3314-48DC-B914-C27531538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9A24D-6AF5-4446-B0C3-E1000367A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096A7-2D46-4A29-8768-21025EDDF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2C36-8783-43EF-A967-B25021473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9A08-B5E1-4648-840A-9C51CA5AD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13429-2C4B-4DED-B7B5-AEF6C932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4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0D5F9-83B5-440A-9738-62B574700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064EA-1939-4950-9347-31FA1F8AD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D9DB9-C79E-4881-9ABB-DC725FC64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AD861-D074-4CFC-83E1-0BDA6DC6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8F06B3-006C-4058-BE48-A41404A8E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78F52-BD47-478C-9EA2-43F9F481C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9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86CAB-0D95-44CC-943D-6EBB84F4A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4483D-CEA7-4BFA-88A3-37DE60398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33B8-98C7-42DB-B441-9A0889B8F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C3CD-08BE-4117-B02D-994436DEEAF5}" type="datetimeFigureOut">
              <a:rPr lang="en-US" smtClean="0"/>
              <a:t>12/6/2018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DFBEB-7C9A-478F-9BF4-7DC3030B1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E84F9-E3F7-4598-BF0A-4F3028170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7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3" Type="http://schemas.openxmlformats.org/officeDocument/2006/relationships/image" Target="../media/image41.jpeg"/><Relationship Id="rId21" Type="http://schemas.openxmlformats.org/officeDocument/2006/relationships/image" Target="../media/image21.jpe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17" Type="http://schemas.openxmlformats.org/officeDocument/2006/relationships/image" Target="../media/image17.jpeg"/><Relationship Id="rId2" Type="http://schemas.openxmlformats.org/officeDocument/2006/relationships/image" Target="../media/image40.jpe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10" Type="http://schemas.openxmlformats.org/officeDocument/2006/relationships/image" Target="../media/image48.jpeg"/><Relationship Id="rId19" Type="http://schemas.openxmlformats.org/officeDocument/2006/relationships/image" Target="../media/image19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7.jpeg"/><Relationship Id="rId5" Type="http://schemas.openxmlformats.org/officeDocument/2006/relationships/image" Target="../media/image4.jpeg"/><Relationship Id="rId10" Type="http://schemas.openxmlformats.org/officeDocument/2006/relationships/image" Target="../media/image11.jpeg"/><Relationship Id="rId4" Type="http://schemas.openxmlformats.org/officeDocument/2006/relationships/image" Target="../media/image3.jpeg"/><Relationship Id="rId9" Type="http://schemas.openxmlformats.org/officeDocument/2006/relationships/image" Target="../media/image10.jpeg"/><Relationship Id="rId14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eg"/><Relationship Id="rId4" Type="http://schemas.microsoft.com/office/2007/relationships/hdphoto" Target="../media/hdphoto2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microsoft.com/office/2007/relationships/hdphoto" Target="../media/hdphoto2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g"/><Relationship Id="rId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jpeg"/><Relationship Id="rId4" Type="http://schemas.microsoft.com/office/2007/relationships/hdphoto" Target="../media/hdphoto2.wdp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microsoft.com/office/2007/relationships/hdphoto" Target="../media/hdphoto2.wdp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microsoft.com/office/2007/relationships/hdphoto" Target="../media/hdphoto2.wdp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microsoft.com/office/2007/relationships/hdphoto" Target="../media/hdphoto2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microsoft.com/office/2007/relationships/hdphoto" Target="../media/hdphoto2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74386-81DF-4589-A4E1-16AF3614D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Exit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D25AB5-B077-4A49-97EF-FB0CEB0A89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Nicole Soltis</a:t>
            </a:r>
          </a:p>
          <a:p>
            <a:r>
              <a:rPr lang="en-US" dirty="0"/>
              <a:t>Plant Biology Graduate Group</a:t>
            </a:r>
          </a:p>
          <a:p>
            <a:r>
              <a:rPr lang="en-US" dirty="0" err="1"/>
              <a:t>Kliebenstein</a:t>
            </a:r>
            <a:r>
              <a:rPr lang="en-US" dirty="0"/>
              <a:t> Lab</a:t>
            </a:r>
          </a:p>
          <a:p>
            <a:r>
              <a:rPr lang="en-US" dirty="0"/>
              <a:t>DATE HERE</a:t>
            </a:r>
          </a:p>
        </p:txBody>
      </p:sp>
    </p:spTree>
    <p:extLst>
      <p:ext uri="{BB962C8B-B14F-4D97-AF65-F5344CB8AC3E}">
        <p14:creationId xmlns:p14="http://schemas.microsoft.com/office/powerpoint/2010/main" val="183831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for an Extreme Generalist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“Silver Bullet” Virulence Gene</a:t>
            </a:r>
          </a:p>
          <a:p>
            <a:pPr lvl="1"/>
            <a:r>
              <a:rPr lang="en-US" dirty="0"/>
              <a:t>Diversity low to moderate, no specialization</a:t>
            </a:r>
          </a:p>
          <a:p>
            <a:r>
              <a:rPr lang="en-US" dirty="0"/>
              <a:t>Isolate Specialization</a:t>
            </a:r>
          </a:p>
          <a:p>
            <a:pPr lvl="1"/>
            <a:r>
              <a:rPr lang="en-US" dirty="0"/>
              <a:t>Diversity moderate to high, high population structure</a:t>
            </a:r>
          </a:p>
          <a:p>
            <a:r>
              <a:rPr lang="en-US" dirty="0"/>
              <a:t>Allele Specialization</a:t>
            </a:r>
          </a:p>
          <a:p>
            <a:pPr lvl="1"/>
            <a:r>
              <a:rPr lang="en-US" dirty="0"/>
              <a:t>High diversity, allele mixing for isolate diversity</a:t>
            </a:r>
          </a:p>
        </p:txBody>
      </p:sp>
    </p:spTree>
    <p:extLst>
      <p:ext uri="{BB962C8B-B14F-4D97-AF65-F5344CB8AC3E}">
        <p14:creationId xmlns:p14="http://schemas.microsoft.com/office/powerpoint/2010/main" val="31206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0374" y="1333499"/>
            <a:ext cx="4126865" cy="3601401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sz="2000" dirty="0" err="1"/>
              <a:t>Kliebenstein</a:t>
            </a:r>
            <a:r>
              <a:rPr lang="en-US" sz="2000" dirty="0"/>
              <a:t> Lab</a:t>
            </a:r>
          </a:p>
          <a:p>
            <a:r>
              <a:rPr lang="en-US" sz="2000" dirty="0"/>
              <a:t>Dr. Susanna Atwell</a:t>
            </a:r>
          </a:p>
          <a:p>
            <a:r>
              <a:rPr lang="en-US" sz="2000" dirty="0"/>
              <a:t>Dr. Celine </a:t>
            </a:r>
            <a:r>
              <a:rPr lang="en-US" sz="2000" dirty="0" err="1"/>
              <a:t>Caseys</a:t>
            </a:r>
            <a:endParaRPr lang="en-US" sz="2000" dirty="0"/>
          </a:p>
          <a:p>
            <a:r>
              <a:rPr lang="en-US" sz="2000" dirty="0"/>
              <a:t>Dr. Ella Katz</a:t>
            </a:r>
          </a:p>
          <a:p>
            <a:r>
              <a:rPr lang="en-US" sz="2000" dirty="0"/>
              <a:t>Michelle Tang</a:t>
            </a:r>
          </a:p>
          <a:p>
            <a:endParaRPr lang="en-US" sz="2000" dirty="0"/>
          </a:p>
          <a:p>
            <a:pPr>
              <a:buNone/>
            </a:pPr>
            <a:r>
              <a:rPr lang="en-US" sz="2000" dirty="0"/>
              <a:t>Former Lab Members</a:t>
            </a:r>
          </a:p>
          <a:p>
            <a:r>
              <a:rPr lang="en-US" sz="2000" dirty="0"/>
              <a:t>Dr. </a:t>
            </a:r>
            <a:r>
              <a:rPr lang="en-US" sz="2000" dirty="0" err="1"/>
              <a:t>Baohua</a:t>
            </a:r>
            <a:r>
              <a:rPr lang="en-US" sz="2000" dirty="0"/>
              <a:t> Li</a:t>
            </a:r>
          </a:p>
          <a:p>
            <a:r>
              <a:rPr lang="en-US" sz="2000" dirty="0"/>
              <a:t>Dr. Jason Corwin</a:t>
            </a:r>
          </a:p>
          <a:p>
            <a:r>
              <a:rPr lang="en-US" sz="2000" dirty="0"/>
              <a:t>Dr. </a:t>
            </a:r>
            <a:r>
              <a:rPr lang="en-US" sz="2000" dirty="0" err="1"/>
              <a:t>Gongjun</a:t>
            </a:r>
            <a:r>
              <a:rPr lang="en-US" sz="2000" dirty="0"/>
              <a:t> Shi</a:t>
            </a:r>
          </a:p>
          <a:p>
            <a:r>
              <a:rPr lang="en-US" sz="2000" dirty="0"/>
              <a:t>Dr. Wei Zhang</a:t>
            </a:r>
          </a:p>
          <a:p>
            <a:r>
              <a:rPr lang="en-US" sz="2000" dirty="0"/>
              <a:t>Rachel Fordyce</a:t>
            </a:r>
          </a:p>
          <a:p>
            <a:r>
              <a:rPr lang="en-US" sz="2000" dirty="0" err="1"/>
              <a:t>Raoni</a:t>
            </a:r>
            <a:r>
              <a:rPr lang="en-US" sz="2000" dirty="0"/>
              <a:t> </a:t>
            </a:r>
            <a:r>
              <a:rPr lang="en-US" sz="2000" dirty="0" err="1"/>
              <a:t>Gwinner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098" name="AutoShape 2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http://informatics.plantsciences.ucdavis.edu/haggard/icons/PSlogo%20sma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1525" y="4772024"/>
            <a:ext cx="4286250" cy="1933576"/>
          </a:xfrm>
          <a:prstGeom prst="rect">
            <a:avLst/>
          </a:prstGeom>
          <a:noFill/>
        </p:spPr>
      </p:pic>
      <p:pic>
        <p:nvPicPr>
          <p:cNvPr id="4104" name="Picture 8" descr="http://www.nsf.gov/images/logos/nsf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375" y="4934901"/>
            <a:ext cx="1581150" cy="159067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553200" y="56388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Jastro</a:t>
            </a:r>
            <a:r>
              <a:rPr lang="en-US" sz="2000" dirty="0"/>
              <a:t> Shields</a:t>
            </a:r>
          </a:p>
          <a:p>
            <a:r>
              <a:rPr lang="en-US" sz="2000" dirty="0"/>
              <a:t>Research Award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168389" y="1333499"/>
            <a:ext cx="38100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Undergraduates</a:t>
            </a:r>
          </a:p>
          <a:p>
            <a:r>
              <a:rPr lang="en-US" sz="2000" dirty="0" err="1"/>
              <a:t>Dihan</a:t>
            </a:r>
            <a:r>
              <a:rPr lang="en-US" sz="2000" dirty="0"/>
              <a:t> Gao</a:t>
            </a:r>
          </a:p>
          <a:p>
            <a:r>
              <a:rPr lang="en-US" sz="2000" dirty="0" err="1"/>
              <a:t>Aysha</a:t>
            </a:r>
            <a:r>
              <a:rPr lang="en-US" sz="2000" dirty="0"/>
              <a:t> </a:t>
            </a:r>
            <a:r>
              <a:rPr lang="en-US" sz="2000" dirty="0" err="1"/>
              <a:t>Shafi</a:t>
            </a:r>
            <a:endParaRPr lang="en-US" sz="2000" dirty="0"/>
          </a:p>
          <a:p>
            <a:r>
              <a:rPr lang="en-US" sz="2000" dirty="0"/>
              <a:t>Dick Leon</a:t>
            </a:r>
          </a:p>
          <a:p>
            <a:r>
              <a:rPr lang="en-US" sz="2000" dirty="0"/>
              <a:t>Ayla Nelson</a:t>
            </a:r>
          </a:p>
          <a:p>
            <a:r>
              <a:rPr lang="en-US" sz="2000" dirty="0"/>
              <a:t>David Kelly</a:t>
            </a:r>
          </a:p>
          <a:p>
            <a:r>
              <a:rPr lang="en-US" sz="2000" dirty="0"/>
              <a:t>Matisse Madrone</a:t>
            </a:r>
          </a:p>
          <a:p>
            <a:r>
              <a:rPr lang="en-US" sz="2000" dirty="0"/>
              <a:t>Josue Vega</a:t>
            </a:r>
          </a:p>
          <a:p>
            <a:r>
              <a:rPr lang="en-US" sz="2000" dirty="0"/>
              <a:t>Melissa Wang</a:t>
            </a:r>
          </a:p>
          <a:p>
            <a:endParaRPr lang="en-US" sz="2000" dirty="0"/>
          </a:p>
          <a:p>
            <a:pPr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716132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3E0C-6D5B-4685-A48C-53929421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terms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D2EFF-5E79-4284-98E4-35E454D6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Genetical genomics</a:t>
            </a:r>
          </a:p>
          <a:p>
            <a:r>
              <a:rPr lang="en-US" dirty="0"/>
              <a:t>Malaria for eQTL?</a:t>
            </a:r>
          </a:p>
          <a:p>
            <a:endParaRPr lang="en-US" dirty="0"/>
          </a:p>
          <a:p>
            <a:r>
              <a:rPr lang="en-US" dirty="0"/>
              <a:t>Tyler and colleagues (B. Tyler, personal communication; http://soy.vbi.vt.edu) have used the soybean/P. </a:t>
            </a:r>
            <a:r>
              <a:rPr lang="en-US" dirty="0" err="1"/>
              <a:t>sojae</a:t>
            </a:r>
            <a:r>
              <a:rPr lang="en-US" dirty="0"/>
              <a:t>/H. </a:t>
            </a:r>
            <a:r>
              <a:rPr lang="en-US" dirty="0" err="1"/>
              <a:t>glycines</a:t>
            </a:r>
            <a:r>
              <a:rPr lang="en-US" dirty="0"/>
              <a:t> Affymetrix </a:t>
            </a:r>
            <a:r>
              <a:rPr lang="en-US" dirty="0" err="1"/>
              <a:t>GeneChip</a:t>
            </a:r>
            <a:r>
              <a:rPr lang="en-US" dirty="0"/>
              <a:t> containing probes for both the host and pathogen to examine the interaction in eight soybean cultivars with varying levels of quantitative resistance. F</a:t>
            </a:r>
          </a:p>
        </p:txBody>
      </p:sp>
    </p:spTree>
    <p:extLst>
      <p:ext uri="{BB962C8B-B14F-4D97-AF65-F5344CB8AC3E}">
        <p14:creationId xmlns:p14="http://schemas.microsoft.com/office/powerpoint/2010/main" val="415735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4C4C-E775-4C94-8773-CB3F5D8B2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to describe Botrytis quantitative virulence (genotype, phenotype)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74B47-F13D-4912-9497-B7AE18463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02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3FD2-2196-4FE8-8C6F-426C4C7B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Botrytis Isolates Do Not Appear Host-Specialized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727920-9D37-4584-93B3-2009A6AAC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256" y="1494746"/>
            <a:ext cx="5834743" cy="5319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2D9749-8C4A-468F-9F69-160D83668221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277594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8C424-E616-4A76-84CD-4CF7E1011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Botrytis Isolates Do Not Appear Geographically Distinct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33515C-B265-4261-8D8F-344CAD02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4566" y="1477962"/>
            <a:ext cx="5796556" cy="53800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866163-73C7-46F7-8544-F8D2F707A87B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3628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612F3-5448-4641-8A83-9DA2B1FB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032" y="1027907"/>
            <a:ext cx="6125989" cy="587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FDAFA-99D5-49FF-A49F-91CF9DEE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Diversity Within </a:t>
            </a:r>
            <a:r>
              <a:rPr lang="en-US" i="1" dirty="0"/>
              <a:t>Botrytis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F431E-4811-4BD7-A317-728CE15B7D78}"/>
              </a:ext>
            </a:extLst>
          </p:cNvPr>
          <p:cNvSpPr/>
          <p:nvPr/>
        </p:nvSpPr>
        <p:spPr>
          <a:xfrm>
            <a:off x="5910943" y="1690689"/>
            <a:ext cx="3058851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96 genotypes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WGS</a:t>
            </a:r>
          </a:p>
          <a:p>
            <a:pPr marL="800100" lvl="1" indent="-342900">
              <a:buFontTx/>
              <a:buChar char="-"/>
            </a:pPr>
            <a:r>
              <a:rPr lang="en-US" sz="2200" dirty="0"/>
              <a:t>3% polymorphism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NJ tree (nuclear + </a:t>
            </a:r>
            <a:r>
              <a:rPr lang="en-US" sz="2200" dirty="0" err="1"/>
              <a:t>mt</a:t>
            </a:r>
            <a:r>
              <a:rPr lang="en-US" sz="2200" dirty="0"/>
              <a:t>)</a:t>
            </a:r>
          </a:p>
          <a:p>
            <a:pPr marL="800100" lvl="1" indent="-342900">
              <a:buFontTx/>
              <a:buChar char="-"/>
            </a:pPr>
            <a:r>
              <a:rPr lang="en-US" sz="2200" dirty="0"/>
              <a:t>No significance!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4E64D-3FBD-4715-AD90-C47200BF1C91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788936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FACE-EBC5-451A-B749-E0EFACD2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Admixture Between </a:t>
            </a:r>
            <a:r>
              <a:rPr lang="en-US" i="1" dirty="0"/>
              <a:t>Botrytis</a:t>
            </a:r>
            <a:r>
              <a:rPr lang="en-US" dirty="0"/>
              <a:t> Sub-Populations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D5442-BB87-49F6-BE4A-297B93052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3479881"/>
            <a:ext cx="7886700" cy="1042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A7A0EF-4A24-4A08-AD72-275C415711FE}"/>
              </a:ext>
            </a:extLst>
          </p:cNvPr>
          <p:cNvSpPr txBox="1"/>
          <p:nvPr/>
        </p:nvSpPr>
        <p:spPr>
          <a:xfrm>
            <a:off x="2460171" y="5442856"/>
            <a:ext cx="37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and CLUMPP analysis, K=4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8EABF5-F9AD-4A2F-89D7-85AAEBF8A5AF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1801752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72C02-84A2-4611-9879-AB227D1C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 of Outcrossing and Recombination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8A54E4-B9E5-441E-9EB2-89B21FFCB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5688" y="1825625"/>
            <a:ext cx="455262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FD91D-DB01-4499-B53B-E4C80232027D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3201078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Predictions for an Extreme Generalist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“Silver Bullet” Virulence Gene</a:t>
            </a:r>
          </a:p>
          <a:p>
            <a:pPr lvl="1"/>
            <a:r>
              <a:rPr lang="en-US" dirty="0"/>
              <a:t>Diversity low to moderate, no specialization</a:t>
            </a:r>
          </a:p>
          <a:p>
            <a:r>
              <a:rPr lang="en-US" dirty="0"/>
              <a:t>Isolate Specialization</a:t>
            </a:r>
          </a:p>
          <a:p>
            <a:pPr lvl="1"/>
            <a:r>
              <a:rPr lang="en-US" dirty="0"/>
              <a:t>Diversity moderate to high, high population structure</a:t>
            </a:r>
          </a:p>
          <a:p>
            <a:r>
              <a:rPr lang="en-US" dirty="0"/>
              <a:t>Allele Specialization</a:t>
            </a:r>
          </a:p>
          <a:p>
            <a:pPr lvl="1"/>
            <a:r>
              <a:rPr lang="en-US" dirty="0"/>
              <a:t>High diversity, allele mixing for isolate diversity</a:t>
            </a:r>
          </a:p>
        </p:txBody>
      </p:sp>
      <p:sp>
        <p:nvSpPr>
          <p:cNvPr id="4" name="Multiply 3"/>
          <p:cNvSpPr/>
          <p:nvPr/>
        </p:nvSpPr>
        <p:spPr>
          <a:xfrm>
            <a:off x="-798800" y="1261232"/>
            <a:ext cx="5867400" cy="152400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>
                <a:shade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Multiply 4"/>
          <p:cNvSpPr/>
          <p:nvPr/>
        </p:nvSpPr>
        <p:spPr>
          <a:xfrm>
            <a:off x="-798800" y="2023232"/>
            <a:ext cx="5867400" cy="1524000"/>
          </a:xfrm>
          <a:prstGeom prst="mathMultiply">
            <a:avLst/>
          </a:prstGeom>
          <a:solidFill>
            <a:srgbClr val="FF0000">
              <a:alpha val="60000"/>
            </a:srgbClr>
          </a:solidFill>
          <a:ln>
            <a:solidFill>
              <a:schemeClr val="accent1">
                <a:shade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5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BE0E8-DAED-4AE5-91DE-A7B4061B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Botrytis Genetic Variation Alter Virulence on Diverse Hosts?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4438A-5B24-4E69-BF33-0FC496CBB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Genetics underlying virulence phenotypes</a:t>
            </a:r>
          </a:p>
          <a:p>
            <a:pPr lvl="1"/>
            <a:r>
              <a:rPr lang="en-US" dirty="0"/>
              <a:t>Contributions of host and pathogen genetics to lesion size variation</a:t>
            </a:r>
          </a:p>
          <a:p>
            <a:pPr lvl="1"/>
            <a:r>
              <a:rPr lang="en-US" dirty="0"/>
              <a:t>Pathogen genomics of lesion size on domesticated plant hosts</a:t>
            </a:r>
          </a:p>
          <a:p>
            <a:pPr lvl="1"/>
            <a:r>
              <a:rPr lang="en-US" dirty="0"/>
              <a:t>Pathogen genomics associated with plant domestication</a:t>
            </a:r>
          </a:p>
          <a:p>
            <a:r>
              <a:rPr lang="en-US" dirty="0"/>
              <a:t>Genetics underlying expression variation</a:t>
            </a:r>
          </a:p>
          <a:p>
            <a:pPr lvl="1"/>
            <a:r>
              <a:rPr lang="en-US" dirty="0"/>
              <a:t>Variation in host and pathogen gene expression during infection</a:t>
            </a:r>
          </a:p>
          <a:p>
            <a:pPr lvl="1"/>
            <a:r>
              <a:rPr lang="en-US" dirty="0"/>
              <a:t>Pathogen genomics of pathogen expression variation</a:t>
            </a:r>
          </a:p>
          <a:p>
            <a:pPr lvl="1"/>
            <a:r>
              <a:rPr lang="en-US" dirty="0"/>
              <a:t>Pathogen genomics of plant expression variation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37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Need for GWAS in </a:t>
            </a:r>
            <a:r>
              <a:rPr lang="en-US" i="1" dirty="0"/>
              <a:t>Botrytis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Genetic Variation</a:t>
            </a:r>
          </a:p>
          <a:p>
            <a:r>
              <a:rPr lang="en-US" dirty="0"/>
              <a:t>Recombination</a:t>
            </a:r>
          </a:p>
          <a:p>
            <a:r>
              <a:rPr lang="en-US" dirty="0"/>
              <a:t>Low linkage disequilibrium</a:t>
            </a:r>
          </a:p>
          <a:p>
            <a:r>
              <a:rPr lang="en-US" dirty="0"/>
              <a:t>No </a:t>
            </a:r>
            <a:r>
              <a:rPr lang="en-US" dirty="0" err="1"/>
              <a:t>clonality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00342"/>
            <a:ext cx="7277100" cy="283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49038" y="3886200"/>
            <a:ext cx="6756210" cy="4759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961B350-892B-4BC7-805B-B5336B0A6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897" y="1491343"/>
            <a:ext cx="3328852" cy="319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9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A43C4-5774-494D-B8D2-ECB8680EB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7C9CE-D962-44AE-946B-3D1B438C3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9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691DF-D86F-49BD-998F-A765B63BEA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Genetics Underlying Virulence Phenotypes: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2C799-ACC3-458B-A9AF-69B94BAE6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Botrytis Lesion Size on Domesticated and Wild Tomato</a:t>
            </a:r>
          </a:p>
        </p:txBody>
      </p:sp>
    </p:spTree>
    <p:extLst>
      <p:ext uri="{BB962C8B-B14F-4D97-AF65-F5344CB8AC3E}">
        <p14:creationId xmlns:p14="http://schemas.microsoft.com/office/powerpoint/2010/main" val="374726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does </a:t>
            </a:r>
            <a:r>
              <a:rPr lang="en-US" sz="3600" b="1" dirty="0"/>
              <a:t>genetic diversity </a:t>
            </a:r>
            <a:r>
              <a:rPr lang="en-US" sz="3600" dirty="0"/>
              <a:t>in </a:t>
            </a:r>
            <a:r>
              <a:rPr lang="en-US" sz="3600" i="1" dirty="0"/>
              <a:t>B. cinerea </a:t>
            </a:r>
            <a:r>
              <a:rPr lang="en-US" sz="3600" dirty="0"/>
              <a:t>facilitate infection of such a  wide host range?</a:t>
            </a:r>
          </a:p>
          <a:p>
            <a:r>
              <a:rPr lang="en-US" sz="3600" dirty="0"/>
              <a:t>What are the </a:t>
            </a:r>
            <a:r>
              <a:rPr lang="en-US" sz="3600" b="1" dirty="0"/>
              <a:t>conserved and variable mechanisms</a:t>
            </a:r>
            <a:r>
              <a:rPr lang="en-US" sz="3600" dirty="0"/>
              <a:t> of plant defense to a necrotrophic pathogen?</a:t>
            </a:r>
          </a:p>
          <a:p>
            <a:r>
              <a:rPr lang="en-US" sz="3600" dirty="0"/>
              <a:t>How does </a:t>
            </a:r>
            <a:r>
              <a:rPr lang="en-US" sz="3600" b="1" dirty="0"/>
              <a:t>domestication </a:t>
            </a:r>
            <a:r>
              <a:rPr lang="en-US" sz="3600" dirty="0"/>
              <a:t>affect the host interaction with a common necrotroph?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308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farm6.static.flickr.com/5302/5661144526_3c177b7bb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24" y="2695982"/>
            <a:ext cx="2104616" cy="195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nesoltis\Documents\PhD\WritingPresenting\Pics\BcHosts\be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0"/>
            <a:ext cx="26289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nesoltis\Documents\PhD\WritingPresenting\Pics\BcHosts\cu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959" y="44364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nesoltis\Documents\PhD\WritingPresenting\Pics\BcHosts\carro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152400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nesoltis\Documents\PhD\WritingPresenting\Pics\BcHosts\gerber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476" y="29622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nesoltis\Documents\PhD\WritingPresenting\Pics\BcHosts\tomat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-575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nesoltis\Documents\PhD\WritingPresenting\Pics\BcHosts\pea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52387"/>
            <a:ext cx="18478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nesoltis\Documents\PhD\WritingPresenting\Pics\BcHosts\appl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0625"/>
            <a:ext cx="1691878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6690" y="2160588"/>
            <a:ext cx="4725375" cy="1470025"/>
          </a:xfrm>
        </p:spPr>
        <p:txBody>
          <a:bodyPr/>
          <a:lstStyle/>
          <a:p>
            <a:r>
              <a:rPr lang="en-US" dirty="0"/>
              <a:t>Domesticated Eudicots</a:t>
            </a:r>
          </a:p>
        </p:txBody>
      </p:sp>
      <p:pic>
        <p:nvPicPr>
          <p:cNvPr id="2057" name="Picture 9" descr="C:\Users\nesoltis\Documents\PhD\WritingPresenting\Pics\BcHosts\strawb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558" y="4857750"/>
            <a:ext cx="2286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nesoltis\Documents\PhD\WritingPresenting\Pics\BcHosts\grape2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878" y="533400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ontinentalenterprisesinc.com/products/vegetables/lettuce_1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413" y="4630411"/>
            <a:ext cx="2437311" cy="230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Image result for petun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AutoShape 8" descr="Image result for petuni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6" name="Picture 3" descr="C:\Users\nesoltis\Documents\PhD\WritingPresenting\Pics\BcHosts\cucumber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t="5137" r="6232" b="27249"/>
          <a:stretch/>
        </p:blipFill>
        <p:spPr bwMode="auto">
          <a:xfrm>
            <a:off x="2362200" y="0"/>
            <a:ext cx="310755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nesoltis\Documents\PhD\WritingPresenting\Pics\BcHosts\bean-gray-mold-1L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7619" r="12207" b="17576"/>
          <a:stretch/>
        </p:blipFill>
        <p:spPr bwMode="auto">
          <a:xfrm>
            <a:off x="-252591" y="20781"/>
            <a:ext cx="2843391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Botrytis</a:t>
            </a:r>
            <a:r>
              <a:rPr lang="en-US" dirty="0"/>
              <a:t> Hosts</a:t>
            </a:r>
          </a:p>
        </p:txBody>
      </p:sp>
      <p:pic>
        <p:nvPicPr>
          <p:cNvPr id="19" name="Picture 6" descr="C:\Users\nesoltis\Documents\PhD\WritingPresenting\Pics\BcHosts\tomatorot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r="21061" b="12423"/>
          <a:stretch/>
        </p:blipFill>
        <p:spPr bwMode="auto">
          <a:xfrm>
            <a:off x="4572000" y="0"/>
            <a:ext cx="2406062" cy="17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 descr="C:\Users\nesoltis\Documents\PhD\WritingPresenting\Pics\BcHosts\fruitrots2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23" y="-3377"/>
            <a:ext cx="2478577" cy="29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C:\Users\nesoltis\Documents\PhD\WritingPresenting\Pics\BcHosts\strawberry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94" y="4953000"/>
            <a:ext cx="2839006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mindenpictures.com/cache/pcache2/80141734.jp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11348"/>
          <a:stretch/>
        </p:blipFill>
        <p:spPr bwMode="auto">
          <a:xfrm>
            <a:off x="3700550" y="4800600"/>
            <a:ext cx="29648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bugwoodcloud.org/images/768x512/1525520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49389"/>
            <a:ext cx="3610022" cy="24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5" descr="C:\Users\nesoltis\Documents\PhD\WritingPresenting\Pics\BcHosts\download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 bwMode="auto">
          <a:xfrm>
            <a:off x="-304800" y="2815818"/>
            <a:ext cx="2895600" cy="24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nesoltis\Documents\PhD\WritingPresenting\Pics\BcHosts\carrots_gray_mold_rot.jpg.jpg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" b="16490"/>
          <a:stretch/>
        </p:blipFill>
        <p:spPr bwMode="auto">
          <a:xfrm rot="10800000">
            <a:off x="-252591" y="2001981"/>
            <a:ext cx="2843391" cy="10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C:\Users\nesoltis\Documents\PhD\WritingPresenting\Pics\BcHosts\grape.jpg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92"/>
          <a:stretch/>
        </p:blipFill>
        <p:spPr bwMode="auto">
          <a:xfrm>
            <a:off x="1615563" y="4781550"/>
            <a:ext cx="2265777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C:\Users\nesoltis\Documents\PhD\WritingPresenting\Pics\BcHosts\apple3.jpg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/>
          <a:stretch/>
        </p:blipFill>
        <p:spPr bwMode="auto">
          <a:xfrm>
            <a:off x="-233766" y="4953001"/>
            <a:ext cx="1866344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70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soltis\Documents\PhD\WritingPresenting\Talks\Internal\LabMeeting\Soltis170317\Plants\GardeningStackExchan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4" b="12083"/>
          <a:stretch/>
        </p:blipFill>
        <p:spPr bwMode="auto">
          <a:xfrm flipH="1">
            <a:off x="-1" y="4014528"/>
            <a:ext cx="6553199" cy="284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Classic Patterns of Plant Domestication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Assume: Same general consequences of each plant domestication</a:t>
            </a:r>
          </a:p>
          <a:p>
            <a:r>
              <a:rPr lang="en-US" dirty="0"/>
              <a:t>Assume: Reduced pathogen defense in domesticated hosts</a:t>
            </a:r>
          </a:p>
          <a:p>
            <a:endParaRPr lang="en-US" dirty="0"/>
          </a:p>
        </p:txBody>
      </p:sp>
      <p:pic>
        <p:nvPicPr>
          <p:cNvPr id="2051" name="Picture 3" descr="C:\Users\nesoltis\Documents\PhD\WritingPresenting\Talks\Internal\LabMeeting\Soltis170317\Plants\Maize-teosin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69" y="4082767"/>
            <a:ext cx="2286000" cy="274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0" y="6515964"/>
            <a:ext cx="1744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Genetics-gsa.org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6535594"/>
            <a:ext cx="264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Gardening Stack Exchange</a:t>
            </a:r>
          </a:p>
        </p:txBody>
      </p:sp>
    </p:spTree>
    <p:extLst>
      <p:ext uri="{BB962C8B-B14F-4D97-AF65-F5344CB8AC3E}">
        <p14:creationId xmlns:p14="http://schemas.microsoft.com/office/powerpoint/2010/main" val="4265030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nesoltis\Documents\PhD\WritingPresenting\Pics\Tomato\IMG_03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209" y="1676400"/>
            <a:ext cx="3277791" cy="43703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Host: Tomato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9009" cy="4525963"/>
          </a:xfrm>
        </p:spPr>
        <p:txBody>
          <a:bodyPr>
            <a:normAutofit/>
          </a:bodyPr>
          <a:lstStyle/>
          <a:p>
            <a:r>
              <a:rPr lang="en-US" i="1" dirty="0"/>
              <a:t>Botrytis</a:t>
            </a:r>
            <a:r>
              <a:rPr lang="en-US" dirty="0"/>
              <a:t> crop loss: pre- and post-harvest infestation</a:t>
            </a:r>
          </a:p>
          <a:p>
            <a:r>
              <a:rPr lang="en-US" dirty="0"/>
              <a:t>Quantitative resistance to </a:t>
            </a:r>
            <a:r>
              <a:rPr lang="en-US" i="1" dirty="0"/>
              <a:t>Botrytis</a:t>
            </a:r>
          </a:p>
          <a:p>
            <a:pPr lvl="1"/>
            <a:r>
              <a:rPr lang="en-US" dirty="0"/>
              <a:t>In domesticated tomato</a:t>
            </a:r>
          </a:p>
          <a:p>
            <a:pPr lvl="1"/>
            <a:r>
              <a:rPr lang="en-US" dirty="0"/>
              <a:t>QTL found explain ≤ 15% of phenotype (Finkers 2007)</a:t>
            </a:r>
          </a:p>
          <a:p>
            <a:pPr lvl="1"/>
            <a:r>
              <a:rPr lang="en-US" dirty="0"/>
              <a:t>And in wild tomato (</a:t>
            </a:r>
            <a:r>
              <a:rPr lang="en-US" i="1" dirty="0"/>
              <a:t>S. pimpinellifolium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7935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Tomato Accessions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3020" y="6513552"/>
            <a:ext cx="2803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Blanca 2015 BMC Genomics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0825" y="1219200"/>
            <a:ext cx="3838575" cy="48482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1447800"/>
            <a:ext cx="4295775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34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Tomato Accessions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784163" cy="5222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353020" y="6564868"/>
            <a:ext cx="2803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Blanca 2015 BMC Genomics</a:t>
            </a:r>
          </a:p>
        </p:txBody>
      </p:sp>
    </p:spTree>
    <p:extLst>
      <p:ext uri="{BB962C8B-B14F-4D97-AF65-F5344CB8AC3E}">
        <p14:creationId xmlns:p14="http://schemas.microsoft.com/office/powerpoint/2010/main" val="165982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Selected Tomato Accessions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1551"/>
              </p:ext>
            </p:extLst>
          </p:nvPr>
        </p:nvGraphicFramePr>
        <p:xfrm>
          <a:off x="381000" y="1143000"/>
          <a:ext cx="8305799" cy="56102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981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5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7988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Species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TGRC</a:t>
                      </a:r>
                      <a:r>
                        <a:rPr lang="en-US" sz="2000" u="none" strike="noStrike" baseline="0" dirty="0">
                          <a:effectLst/>
                        </a:rPr>
                        <a:t> label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Approx. origin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Varietal name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i="1" u="none" strike="noStrike" dirty="0">
                          <a:effectLst/>
                        </a:rPr>
                        <a:t>Solanum lycopersicum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LA0410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Guayaquil Mercado, Guayas, Ecuador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LA4355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Oregon, USA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Gold Nugget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LA2706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England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Moneymaker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LA4345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Ohio, USA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Heinz 1706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LA3475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California, USA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M-82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LA3008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Italy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San Marzano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i="1" u="none" strike="noStrike" dirty="0">
                          <a:effectLst/>
                        </a:rPr>
                        <a:t>Solanum pimpinellifolium</a:t>
                      </a:r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LA0480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000" u="none" strike="noStrike" dirty="0">
                          <a:effectLst/>
                        </a:rPr>
                        <a:t>Hacienda Santa Inez, Ica, Perú</a:t>
                      </a:r>
                      <a:endParaRPr lang="es-E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LA1589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 Libertad, Peru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LA2176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Timbaruca, Peru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LA1684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Chulucanas, Peru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LA2093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El Oro, Ecuador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7988">
                <a:tc>
                  <a:txBody>
                    <a:bodyPr/>
                    <a:lstStyle/>
                    <a:p>
                      <a:pPr algn="l" fontAlgn="t"/>
                      <a:endParaRPr lang="en-US" sz="2400" b="0" i="1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LA1547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Carchi, Ecuador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0177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Wild and Domestic hosts x </a:t>
            </a:r>
          </a:p>
          <a:p>
            <a:pPr marL="0" indent="0" algn="ctr">
              <a:buNone/>
            </a:pPr>
            <a:r>
              <a:rPr lang="en-US" dirty="0"/>
              <a:t>6 plant genotypes each x</a:t>
            </a:r>
          </a:p>
          <a:p>
            <a:pPr marL="0" indent="0" algn="ctr">
              <a:buNone/>
            </a:pPr>
            <a:r>
              <a:rPr lang="en-US" dirty="0"/>
              <a:t>92 </a:t>
            </a:r>
            <a:r>
              <a:rPr lang="en-US" i="1" dirty="0"/>
              <a:t>Botrytis</a:t>
            </a:r>
            <a:r>
              <a:rPr lang="en-US" dirty="0"/>
              <a:t> isolates x</a:t>
            </a:r>
          </a:p>
          <a:p>
            <a:pPr marL="0" indent="0" algn="ctr">
              <a:buNone/>
            </a:pPr>
            <a:r>
              <a:rPr lang="en-US" dirty="0"/>
              <a:t>3 replicates x</a:t>
            </a:r>
          </a:p>
          <a:p>
            <a:pPr marL="0" indent="0" algn="ctr">
              <a:buNone/>
            </a:pPr>
            <a:r>
              <a:rPr lang="en-US" dirty="0"/>
              <a:t>2 independent experiments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6,624 lesions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450842" y="4355592"/>
            <a:ext cx="242316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:\Users\nesoltis\Documents\PhD\WritingPresenting\Pics\Tomato\IMG_243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263" y="2438400"/>
            <a:ext cx="5504537" cy="733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nesoltis\Documents\Projects\BcSolGWAS\archive\SlBc96a\SlBc96a_EditedMasks\72h\SlBc96a_Rep127\04_EditedMasks\127_05a\127_0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786197" y="3831883"/>
            <a:ext cx="5269514" cy="261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7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of Detached Leaves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5" name="Picture 3" descr="C:\Users\nesoltis\Documents\Projects\BcSolGWAS\archive\SlBc96a\SlBc96a_EditedMasks\72h\SlBc96a_Rep127\04_EditedMasks\127_05a\127_05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1" y="1752600"/>
            <a:ext cx="9016849" cy="446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8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AD9B-0D33-470B-99B9-07C18C4A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3C24-0085-4D0D-BD2F-2046570A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0946"/>
            <a:ext cx="6347714" cy="4938328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sz="2200" dirty="0"/>
              <a:t>eQTL</a:t>
            </a:r>
          </a:p>
          <a:p>
            <a:pPr lvl="1"/>
            <a:r>
              <a:rPr lang="en-US" sz="2200" dirty="0"/>
              <a:t>Cross-species eQTL</a:t>
            </a:r>
          </a:p>
          <a:p>
            <a:pPr lvl="1"/>
            <a:r>
              <a:rPr lang="en-US" sz="2200" dirty="0"/>
              <a:t>eQTL in </a:t>
            </a:r>
            <a:r>
              <a:rPr lang="en-US" sz="2200" dirty="0" err="1"/>
              <a:t>Arabidopsis:Botrytis</a:t>
            </a:r>
            <a:endParaRPr lang="en-US" sz="2200" dirty="0"/>
          </a:p>
          <a:p>
            <a:r>
              <a:rPr lang="en-US" sz="2400" dirty="0"/>
              <a:t>Methods</a:t>
            </a:r>
          </a:p>
          <a:p>
            <a:r>
              <a:rPr lang="en-US" sz="2400" dirty="0"/>
              <a:t>Previous Results </a:t>
            </a:r>
          </a:p>
          <a:p>
            <a:r>
              <a:rPr lang="en-US" sz="2400" dirty="0"/>
              <a:t>Novel Results</a:t>
            </a:r>
          </a:p>
          <a:p>
            <a:pPr lvl="1"/>
            <a:r>
              <a:rPr lang="en-US" sz="2000" dirty="0"/>
              <a:t>Genome search for cis-eQTL</a:t>
            </a:r>
          </a:p>
          <a:p>
            <a:pPr lvl="1"/>
            <a:r>
              <a:rPr lang="en-US" sz="2000" dirty="0"/>
              <a:t>Localized search for cis-eQTL</a:t>
            </a:r>
          </a:p>
          <a:p>
            <a:pPr lvl="1"/>
            <a:r>
              <a:rPr lang="en-US" sz="2000" dirty="0"/>
              <a:t>trans-eQTL hotspots</a:t>
            </a:r>
          </a:p>
          <a:p>
            <a:pPr lvl="1"/>
            <a:r>
              <a:rPr lang="en-US" sz="2000" dirty="0"/>
              <a:t>Cross-species eQTL hotspots</a:t>
            </a:r>
          </a:p>
          <a:p>
            <a:r>
              <a:rPr lang="en-US" sz="24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1656498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of Detached Leaves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C:\Users\nesoltis\Documents\Projects\BcSolGWAS\archive\SlBc96a\SlBc96a_EditedMasks\72h\SlBc96a_Rep127\04_EditedMasks\127_05a\127_05a_LeafMask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6052"/>
            <a:ext cx="8991600" cy="445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811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Imaging of Detached Leaves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C:\Users\nesoltis\Documents\Projects\BcSolGWAS\archive\SlBc96a\SlBc96a_EditedMasks\72h\SlBc96a_Rep127\04_EditedMasks\127_05a\127_05a_LesionMask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7" y="1676400"/>
            <a:ext cx="8938508" cy="442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199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Phenotyping</a:t>
            </a:r>
          </a:p>
        </p:txBody>
      </p:sp>
      <p:pic>
        <p:nvPicPr>
          <p:cNvPr id="4" name="Content Placeholder 3" descr="C:\Users\nesoltis\Documents\Projects\BcSolGWAS\paper\plots\ActualPaper\FigR1\FigR1_127_05a_maskedexample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6663" r="32925" b="55119"/>
          <a:stretch/>
        </p:blipFill>
        <p:spPr bwMode="auto">
          <a:xfrm>
            <a:off x="0" y="2057400"/>
            <a:ext cx="9048761" cy="307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56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3612F3-5448-4641-8A83-9DA2B1FB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0032" y="1027907"/>
            <a:ext cx="6125989" cy="5878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5FDAFA-99D5-49FF-A49F-91CF9DEE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Diversity Within </a:t>
            </a:r>
            <a:r>
              <a:rPr lang="en-US" i="1" dirty="0"/>
              <a:t>Botrytis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2F431E-4811-4BD7-A317-728CE15B7D78}"/>
              </a:ext>
            </a:extLst>
          </p:cNvPr>
          <p:cNvSpPr/>
          <p:nvPr/>
        </p:nvSpPr>
        <p:spPr>
          <a:xfrm>
            <a:off x="5910943" y="1690689"/>
            <a:ext cx="3058851" cy="1785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200" dirty="0"/>
              <a:t>96 genotypes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WGS</a:t>
            </a:r>
          </a:p>
          <a:p>
            <a:pPr marL="800100" lvl="1" indent="-342900">
              <a:buFontTx/>
              <a:buChar char="-"/>
            </a:pPr>
            <a:r>
              <a:rPr lang="en-US" sz="2200" dirty="0"/>
              <a:t>3% polymorphism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NJ tree (nuclear + </a:t>
            </a:r>
            <a:r>
              <a:rPr lang="en-US" sz="2200" dirty="0" err="1"/>
              <a:t>mt</a:t>
            </a:r>
            <a:r>
              <a:rPr lang="en-US" sz="2200" dirty="0"/>
              <a:t>)</a:t>
            </a:r>
          </a:p>
          <a:p>
            <a:pPr marL="800100" lvl="1" indent="-342900">
              <a:buFontTx/>
              <a:buChar char="-"/>
            </a:pPr>
            <a:r>
              <a:rPr lang="en-US" sz="2200" dirty="0"/>
              <a:t>No significance!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44E64D-3FBD-4715-AD90-C47200BF1C91}"/>
              </a:ext>
            </a:extLst>
          </p:cNvPr>
          <p:cNvSpPr txBox="1"/>
          <p:nvPr/>
        </p:nvSpPr>
        <p:spPr>
          <a:xfrm>
            <a:off x="7010612" y="6445128"/>
            <a:ext cx="200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Atwell et al. </a:t>
            </a:r>
            <a:r>
              <a:rPr lang="en-US" i="1" dirty="0"/>
              <a:t>in prep</a:t>
            </a:r>
          </a:p>
        </p:txBody>
      </p:sp>
    </p:spTree>
    <p:extLst>
      <p:ext uri="{BB962C8B-B14F-4D97-AF65-F5344CB8AC3E}">
        <p14:creationId xmlns:p14="http://schemas.microsoft.com/office/powerpoint/2010/main" val="20244517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Plant or Pathogen Importance?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1574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What controls the variance across ~ 6,500 lesions?</a:t>
            </a:r>
          </a:p>
          <a:p>
            <a:r>
              <a:rPr lang="en-US" dirty="0"/>
              <a:t>Plant Genotype</a:t>
            </a:r>
          </a:p>
          <a:p>
            <a:r>
              <a:rPr lang="en-US" dirty="0"/>
              <a:t>Botrytis genotype</a:t>
            </a:r>
          </a:p>
          <a:p>
            <a:r>
              <a:rPr lang="en-US" dirty="0"/>
              <a:t>Domestication status</a:t>
            </a:r>
          </a:p>
          <a:p>
            <a:r>
              <a:rPr lang="en-US" dirty="0"/>
              <a:t>Interactions</a:t>
            </a:r>
          </a:p>
          <a:p>
            <a:r>
              <a:rPr lang="en-US" dirty="0"/>
              <a:t>Experiment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71574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Used a Linear model:</a:t>
            </a:r>
          </a:p>
          <a:p>
            <a:pPr marL="457200" lvl="1" indent="0">
              <a:buNone/>
            </a:pPr>
            <a:r>
              <a:rPr lang="en-US" dirty="0"/>
              <a:t>Lesion = Isolate + Domest + Do/Plant </a:t>
            </a:r>
          </a:p>
          <a:p>
            <a:pPr marL="457200" lvl="1" indent="0">
              <a:buNone/>
            </a:pPr>
            <a:r>
              <a:rPr lang="en-US" dirty="0"/>
              <a:t>+ Iso*Do + Iso*Do/Plant </a:t>
            </a:r>
          </a:p>
          <a:p>
            <a:pPr marL="457200" lvl="1" indent="0">
              <a:buNone/>
            </a:pPr>
            <a:r>
              <a:rPr lang="en-US" dirty="0"/>
              <a:t>+ Experiment + Exp/Block </a:t>
            </a:r>
          </a:p>
          <a:p>
            <a:pPr marL="457200" lvl="1" indent="0">
              <a:buNone/>
            </a:pPr>
            <a:r>
              <a:rPr lang="en-US" dirty="0"/>
              <a:t>+ Exp*Iso + Exp*Do + Exp*Do/Plant</a:t>
            </a:r>
          </a:p>
          <a:p>
            <a:endParaRPr lang="en-US" dirty="0"/>
          </a:p>
        </p:txBody>
      </p:sp>
      <p:pic>
        <p:nvPicPr>
          <p:cNvPr id="1026" name="Picture 2" descr="Image result for ano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4143374"/>
            <a:ext cx="3048000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3" descr="C:\Users\nesoltis\Documents\Projects\BcSolGWAS\paper\plots\ActualPaper\FigR1\FigR1_127_05a_maskedexamp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6663" r="32925" b="55119"/>
          <a:stretch/>
        </p:blipFill>
        <p:spPr bwMode="auto">
          <a:xfrm>
            <a:off x="590539" y="5266513"/>
            <a:ext cx="3562361" cy="12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49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Plant or Pathogen Importance?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1574"/>
            <a:ext cx="7848600" cy="4525963"/>
          </a:xfrm>
        </p:spPr>
        <p:txBody>
          <a:bodyPr>
            <a:normAutofit/>
          </a:bodyPr>
          <a:lstStyle/>
          <a:p>
            <a:r>
              <a:rPr lang="en-US" dirty="0"/>
              <a:t>What controls the </a:t>
            </a:r>
          </a:p>
          <a:p>
            <a:pPr marL="0" indent="0">
              <a:buNone/>
            </a:pPr>
            <a:r>
              <a:rPr lang="en-US" dirty="0"/>
              <a:t>    variance across ~ 6,500 lesions?</a:t>
            </a:r>
          </a:p>
          <a:p>
            <a:r>
              <a:rPr lang="en-US" dirty="0"/>
              <a:t>Plant Genotype</a:t>
            </a:r>
          </a:p>
          <a:p>
            <a:r>
              <a:rPr lang="en-US" dirty="0"/>
              <a:t>Botrytis Genotype</a:t>
            </a:r>
          </a:p>
          <a:p>
            <a:r>
              <a:rPr lang="en-US" dirty="0"/>
              <a:t>Domestication status</a:t>
            </a:r>
          </a:p>
          <a:p>
            <a:r>
              <a:rPr lang="en-US" dirty="0"/>
              <a:t>Interactions</a:t>
            </a:r>
          </a:p>
          <a:p>
            <a:r>
              <a:rPr lang="en-US" dirty="0"/>
              <a:t>Experiment</a:t>
            </a:r>
          </a:p>
        </p:txBody>
      </p:sp>
      <p:pic>
        <p:nvPicPr>
          <p:cNvPr id="6" name="Content Placeholder 3" descr="C:\Users\nesoltis\Documents\Projects\BcSolGWAS\paper\plots\ActualPaper\FigR1\FigR1_127_05a_maskedexampl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5" t="6663" r="32925" b="55119"/>
          <a:stretch/>
        </p:blipFill>
        <p:spPr bwMode="auto">
          <a:xfrm>
            <a:off x="590539" y="5266513"/>
            <a:ext cx="3562361" cy="1210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75389"/>
            <a:ext cx="7848600" cy="4525963"/>
          </a:xfrm>
        </p:spPr>
        <p:txBody>
          <a:bodyPr>
            <a:normAutofit/>
          </a:bodyPr>
          <a:lstStyle/>
          <a:p>
            <a:r>
              <a:rPr lang="en-US" dirty="0"/>
              <a:t>What controls the </a:t>
            </a:r>
          </a:p>
          <a:p>
            <a:pPr marL="0" indent="0">
              <a:buNone/>
            </a:pPr>
            <a:r>
              <a:rPr lang="en-US" dirty="0"/>
              <a:t>    variance across ~ 6,500 lesions?</a:t>
            </a:r>
          </a:p>
          <a:p>
            <a:r>
              <a:rPr lang="en-US" b="1" dirty="0"/>
              <a:t>Plant Genotype p&lt;2e-16</a:t>
            </a:r>
          </a:p>
          <a:p>
            <a:r>
              <a:rPr lang="en-US" b="1" dirty="0"/>
              <a:t>Botrytis Genotype p&lt;2e-16</a:t>
            </a:r>
            <a:endParaRPr lang="en-US" dirty="0"/>
          </a:p>
          <a:p>
            <a:r>
              <a:rPr lang="en-US" b="1" dirty="0"/>
              <a:t>Domestication status p&lt;2e-16</a:t>
            </a:r>
            <a:endParaRPr lang="en-US" dirty="0"/>
          </a:p>
          <a:p>
            <a:r>
              <a:rPr lang="en-US" b="1" dirty="0"/>
              <a:t>Interactions: Exp*</a:t>
            </a:r>
            <a:r>
              <a:rPr lang="en-US" b="1" dirty="0" err="1"/>
              <a:t>Botry</a:t>
            </a:r>
            <a:r>
              <a:rPr lang="en-US" b="1" dirty="0"/>
              <a:t>, </a:t>
            </a:r>
            <a:r>
              <a:rPr lang="en-US" b="1" dirty="0" err="1"/>
              <a:t>Exp</a:t>
            </a:r>
            <a:r>
              <a:rPr lang="en-US" b="1" dirty="0"/>
              <a:t>*Dom, </a:t>
            </a:r>
            <a:r>
              <a:rPr lang="en-US" b="1" dirty="0" err="1"/>
              <a:t>Exp</a:t>
            </a:r>
            <a:r>
              <a:rPr lang="en-US" b="1" dirty="0"/>
              <a:t>*Plant</a:t>
            </a:r>
          </a:p>
          <a:p>
            <a:r>
              <a:rPr lang="en-US" b="1" dirty="0"/>
              <a:t>Experiment p&lt;2e-16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93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09" y="17902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/>
              <a:t>Domestication Influences Lesion Size…</a:t>
            </a:r>
            <a:br>
              <a:rPr lang="en-US" sz="3600" dirty="0"/>
            </a:br>
            <a:r>
              <a:rPr lang="en-US" sz="3600" dirty="0"/>
              <a:t>Slightly</a:t>
            </a:r>
          </a:p>
        </p:txBody>
      </p:sp>
      <p:pic>
        <p:nvPicPr>
          <p:cNvPr id="4" name="Picture 3" descr="C:\Users\nesoltis\Documents\Projects\BcSolGWAS\plots\poster\DomestViolin\Sl_LesionSize_IntMean_DW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63906"/>
            <a:ext cx="6992618" cy="559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nesoltis\Documents\Projects\BcSolGWAS\plots\poster\Sl_LesionSize_vio_D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11" t="5762" r="52553" b="15028"/>
          <a:stretch/>
        </p:blipFill>
        <p:spPr bwMode="auto">
          <a:xfrm>
            <a:off x="2414987" y="1588728"/>
            <a:ext cx="1166413" cy="443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nesoltis\Documents\Projects\BcSolGWAS\plots\poster\Sl_LesionSize_vio_DW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0" t="4597" r="30495" b="15133"/>
          <a:stretch/>
        </p:blipFill>
        <p:spPr bwMode="auto">
          <a:xfrm>
            <a:off x="6477000" y="1524000"/>
            <a:ext cx="964351" cy="449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4595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77557"/>
            <a:ext cx="7886700" cy="1325563"/>
          </a:xfrm>
        </p:spPr>
        <p:txBody>
          <a:bodyPr>
            <a:noAutofit/>
          </a:bodyPr>
          <a:lstStyle/>
          <a:p>
            <a:r>
              <a:rPr lang="en-US" sz="3200" dirty="0"/>
              <a:t>Variation Within Domestication Is Greater than Between</a:t>
            </a:r>
          </a:p>
        </p:txBody>
      </p:sp>
      <p:pic>
        <p:nvPicPr>
          <p:cNvPr id="1028" name="Picture 4" descr="C:\Users\nesoltis\Documents\Projects\BcSolGWAS\plots\poster\DomestRight\Sl_LesionSize_beanplots.ti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31900"/>
            <a:ext cx="8896350" cy="59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931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soltis\Documents\Projects\BcSolGWAS\plots\poster\DomestRight\Sl_LesionSize_Intx_a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We Learn By Looking at the Isolates?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685" y="6253041"/>
            <a:ext cx="394003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/>
              <a:t>All isolates</a:t>
            </a:r>
          </a:p>
        </p:txBody>
      </p:sp>
    </p:spTree>
    <p:extLst>
      <p:ext uri="{BB962C8B-B14F-4D97-AF65-F5344CB8AC3E}">
        <p14:creationId xmlns:p14="http://schemas.microsoft.com/office/powerpoint/2010/main" val="2899274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soltis\Documents\Projects\BcSolGWAS\plots\poster\DomestRight\Sl_LesionSize_Intx_b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9280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Reference B05.10 Isolate Is Middling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6257836"/>
            <a:ext cx="3063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75000"/>
                  </a:schemeClr>
                </a:solidFill>
              </a:rPr>
              <a:t>B05.10</a:t>
            </a:r>
          </a:p>
        </p:txBody>
      </p:sp>
    </p:spTree>
    <p:extLst>
      <p:ext uri="{BB962C8B-B14F-4D97-AF65-F5344CB8AC3E}">
        <p14:creationId xmlns:p14="http://schemas.microsoft.com/office/powerpoint/2010/main" val="592563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516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esoltis\Documents\Projects\BcSolGWAS\plots\poster\DomestRight\Sl_LesionSize_Intx_f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95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372600" cy="1143000"/>
          </a:xfrm>
        </p:spPr>
        <p:txBody>
          <a:bodyPr>
            <a:normAutofit/>
          </a:bodyPr>
          <a:lstStyle/>
          <a:p>
            <a:r>
              <a:rPr lang="en-US" dirty="0"/>
              <a:t>No Host Specificity – </a:t>
            </a:r>
            <a:br>
              <a:rPr lang="en-US" dirty="0"/>
            </a:br>
            <a:r>
              <a:rPr lang="en-US" dirty="0"/>
              <a:t>Isolates From Tomato Are Not Most Virulent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38200" y="6280960"/>
            <a:ext cx="415114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FF0000"/>
                </a:solidFill>
              </a:rPr>
              <a:t>Tomato isolates</a:t>
            </a:r>
          </a:p>
        </p:txBody>
      </p:sp>
    </p:spTree>
    <p:extLst>
      <p:ext uri="{BB962C8B-B14F-4D97-AF65-F5344CB8AC3E}">
        <p14:creationId xmlns:p14="http://schemas.microsoft.com/office/powerpoint/2010/main" val="1379197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Certain Isolates More Sensitive to the Host?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Ask which isolates are more sensitive to </a:t>
            </a:r>
          </a:p>
          <a:p>
            <a:pPr lvl="1"/>
            <a:r>
              <a:rPr lang="en-US" dirty="0"/>
              <a:t>Genetic variation</a:t>
            </a:r>
            <a:r>
              <a:rPr lang="en-US" b="1" dirty="0"/>
              <a:t> between </a:t>
            </a:r>
            <a:r>
              <a:rPr lang="en-US" dirty="0"/>
              <a:t>wild and domestic tomato</a:t>
            </a:r>
          </a:p>
          <a:p>
            <a:pPr lvl="1"/>
            <a:r>
              <a:rPr lang="en-US" dirty="0"/>
              <a:t>Genetic variation</a:t>
            </a:r>
            <a:r>
              <a:rPr lang="en-US" b="1" dirty="0"/>
              <a:t> within </a:t>
            </a:r>
            <a:r>
              <a:rPr lang="en-US" dirty="0"/>
              <a:t>wild or domestic tomato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      Run models on individual isolates:</a:t>
            </a:r>
          </a:p>
          <a:p>
            <a:pPr marL="457200" lvl="1" indent="0">
              <a:buNone/>
            </a:pPr>
            <a:r>
              <a:rPr lang="en-US" dirty="0"/>
              <a:t>Lesion = Species + </a:t>
            </a:r>
            <a:r>
              <a:rPr lang="en-US" dirty="0" err="1"/>
              <a:t>Sp</a:t>
            </a:r>
            <a:r>
              <a:rPr lang="en-US" dirty="0"/>
              <a:t>/Plant + Experiment</a:t>
            </a:r>
          </a:p>
          <a:p>
            <a:pPr marL="457200" lvl="1" indent="0">
              <a:buNone/>
            </a:pPr>
            <a:r>
              <a:rPr lang="en-US" dirty="0"/>
              <a:t>False discovery rate adjustment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67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esoltis\Documents\Projects\BcSolGWAS\plots\poster\DomestRight\Sl_LesionSize_Intx_g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98" y="858347"/>
            <a:ext cx="8749864" cy="583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Isolates Sensitive to Variation </a:t>
            </a:r>
            <a:r>
              <a:rPr lang="en-US" b="1" dirty="0"/>
              <a:t>Between</a:t>
            </a:r>
            <a:r>
              <a:rPr lang="en-US" dirty="0"/>
              <a:t> W/D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27382" y="6257836"/>
            <a:ext cx="638781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chemeClr val="accent5">
                    <a:lumMod val="75000"/>
                  </a:schemeClr>
                </a:solidFill>
              </a:rPr>
              <a:t>Domestication sensitive isolates</a:t>
            </a:r>
          </a:p>
        </p:txBody>
      </p:sp>
    </p:spTree>
    <p:extLst>
      <p:ext uri="{BB962C8B-B14F-4D97-AF65-F5344CB8AC3E}">
        <p14:creationId xmlns:p14="http://schemas.microsoft.com/office/powerpoint/2010/main" val="1222041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esoltis\Documents\Projects\BcSolGWAS\plots\poster\DomestRight\Sl_LesionSize_Intx_e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234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Isolates Sensitive to Variation </a:t>
            </a:r>
            <a:r>
              <a:rPr lang="en-US" b="1" dirty="0"/>
              <a:t>Within</a:t>
            </a:r>
            <a:r>
              <a:rPr lang="en-US" dirty="0"/>
              <a:t> W/D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6257836"/>
            <a:ext cx="58337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dirty="0">
                <a:solidFill>
                  <a:srgbClr val="00BC01"/>
                </a:solidFill>
              </a:rPr>
              <a:t>Host-sensitive isolates</a:t>
            </a:r>
          </a:p>
        </p:txBody>
      </p:sp>
    </p:spTree>
    <p:extLst>
      <p:ext uri="{BB962C8B-B14F-4D97-AF65-F5344CB8AC3E}">
        <p14:creationId xmlns:p14="http://schemas.microsoft.com/office/powerpoint/2010/main" val="9608192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Genetics of Host-Isolate Interaction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Botrytis</a:t>
            </a:r>
            <a:r>
              <a:rPr lang="en-US" dirty="0"/>
              <a:t> genes control this diversity?</a:t>
            </a:r>
          </a:p>
          <a:p>
            <a:endParaRPr lang="en-US" dirty="0"/>
          </a:p>
          <a:p>
            <a:r>
              <a:rPr lang="en-US" dirty="0"/>
              <a:t>Strategy: use </a:t>
            </a:r>
            <a:r>
              <a:rPr lang="en-US" i="1" dirty="0"/>
              <a:t>Botrytis</a:t>
            </a:r>
            <a:r>
              <a:rPr lang="en-US" dirty="0"/>
              <a:t> genetic variation to find candidate genes in pathogen</a:t>
            </a:r>
          </a:p>
          <a:p>
            <a:pPr lvl="1"/>
            <a:r>
              <a:rPr lang="en-US" dirty="0"/>
              <a:t>Then, ask which genes in plant control interaction</a:t>
            </a:r>
          </a:p>
          <a:p>
            <a:pPr lvl="1"/>
            <a:r>
              <a:rPr lang="en-US" dirty="0"/>
              <a:t>Especially for non-model hosts</a:t>
            </a:r>
          </a:p>
          <a:p>
            <a:pPr lvl="1"/>
            <a:r>
              <a:rPr lang="en-US" dirty="0"/>
              <a:t>E.g. chitin synthase in </a:t>
            </a:r>
            <a:r>
              <a:rPr lang="en-US" i="1" dirty="0"/>
              <a:t>Botrytis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chitinase</a:t>
            </a:r>
            <a:r>
              <a:rPr lang="en-US" dirty="0">
                <a:sym typeface="Wingdings" panose="05000000000000000000" pitchFamily="2" charset="2"/>
              </a:rPr>
              <a:t> in plant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4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GWAS: </a:t>
            </a:r>
            <a:r>
              <a:rPr lang="en-US" dirty="0" err="1"/>
              <a:t>bigRR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Botrytis genome ~ 39 Mb</a:t>
            </a:r>
          </a:p>
          <a:p>
            <a:r>
              <a:rPr lang="en-US" dirty="0"/>
              <a:t>92 Botrytis isolates</a:t>
            </a:r>
          </a:p>
          <a:p>
            <a:r>
              <a:rPr lang="en-US" dirty="0"/>
              <a:t>345k SNPs at MAF20</a:t>
            </a:r>
          </a:p>
          <a:p>
            <a:r>
              <a:rPr lang="en-US" dirty="0"/>
              <a:t>Thresholds: permute phenotype data 1000x</a:t>
            </a:r>
          </a:p>
          <a:p>
            <a:pPr lvl="1"/>
            <a:r>
              <a:rPr lang="en-US" dirty="0"/>
              <a:t>95%</a:t>
            </a:r>
          </a:p>
          <a:p>
            <a:pPr lvl="1"/>
            <a:r>
              <a:rPr lang="en-US" dirty="0"/>
              <a:t>99%</a:t>
            </a:r>
          </a:p>
          <a:p>
            <a:pPr lvl="1"/>
            <a:r>
              <a:rPr lang="en-US" dirty="0"/>
              <a:t>99.9%</a:t>
            </a:r>
          </a:p>
        </p:txBody>
      </p:sp>
    </p:spTree>
    <p:extLst>
      <p:ext uri="{BB962C8B-B14F-4D97-AF65-F5344CB8AC3E}">
        <p14:creationId xmlns:p14="http://schemas.microsoft.com/office/powerpoint/2010/main" val="177326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GWAS: Lesion Size in </a:t>
            </a:r>
            <a:r>
              <a:rPr lang="en-US" sz="3200" i="1" dirty="0"/>
              <a:t>Botrytis</a:t>
            </a:r>
            <a:r>
              <a:rPr lang="en-US" sz="3200" dirty="0"/>
              <a:t> on a Single Tomato Genotype</a:t>
            </a:r>
          </a:p>
        </p:txBody>
      </p:sp>
      <p:pic>
        <p:nvPicPr>
          <p:cNvPr id="2050" name="Picture 2" descr="C:\Users\nesoltis\Documents\Projects\BcSolGWAS\plots\MultiPlot\NewModel0711b\color_Sl_LesionSize_MAF20_highTR_LA2706.ManhattanPl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3674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Common are Significant Loci Across 12 Tomato Hosts?</a:t>
            </a:r>
          </a:p>
        </p:txBody>
      </p:sp>
      <p:pic>
        <p:nvPicPr>
          <p:cNvPr id="1027" name="Picture 3" descr="C:\Users\nesoltis\Documents\Projects\BcSolGWAS\plots\poster\FigR6_Summary_999Thresh_ManhattanPlo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799"/>
            <a:ext cx="9144000" cy="536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77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</a:t>
            </a:r>
            <a:r>
              <a:rPr lang="en-US" i="1" dirty="0"/>
              <a:t>Botrytis</a:t>
            </a:r>
            <a:r>
              <a:rPr lang="en-US" dirty="0"/>
              <a:t> Loci Have Large Effects on Multiple Plant Hosts?</a:t>
            </a:r>
          </a:p>
        </p:txBody>
      </p:sp>
      <p:pic>
        <p:nvPicPr>
          <p:cNvPr id="1026" name="Picture 2" descr="C:\Users\nesoltis\Documents\Projects\BcSolGWAS\paper\plots\ActualPaper\FigR6\FigR6_largeFxPlantSNP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9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</a:t>
            </a:r>
            <a:r>
              <a:rPr lang="en-US" i="1" dirty="0"/>
              <a:t>Botrytis</a:t>
            </a:r>
            <a:r>
              <a:rPr lang="en-US" dirty="0"/>
              <a:t> Genes Have Large Effect SNPs on Multiple Plant Hosts?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5546" y="1484784"/>
          <a:ext cx="8172908" cy="5220509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8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32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Plants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Chrom</a:t>
                      </a:r>
                      <a:r>
                        <a:rPr lang="en-US" sz="1800" u="none" strike="noStrike" dirty="0">
                          <a:effectLst/>
                        </a:rPr>
                        <a:t>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Gene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Annotation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BcT4_837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unknown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BcT4_10065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unknown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BcT4_4120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SNF5 / SMARCB1 / INI1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BcT4_4284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Glycosyl hydrolase family 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032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BcT4_1123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Fungal specific transcription factor domain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51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BcT4_3023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NACHT domain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BcT4_3437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YjeF</a:t>
                      </a:r>
                      <a:r>
                        <a:rPr lang="en-US" sz="1800" u="none" strike="noStrike" dirty="0">
                          <a:effectLst/>
                        </a:rPr>
                        <a:t>-related protein N-terminus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BcT4_3552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GlcNAc</a:t>
                      </a:r>
                      <a:r>
                        <a:rPr lang="en-US" sz="1800" u="none" strike="noStrike" dirty="0">
                          <a:effectLst/>
                        </a:rPr>
                        <a:t>-PI de-N-</a:t>
                      </a:r>
                      <a:r>
                        <a:rPr lang="en-US" sz="1800" u="none" strike="noStrike" dirty="0" err="1">
                          <a:effectLst/>
                        </a:rPr>
                        <a:t>acetylase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BcT4_6249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GDP/GTP exchange factor Sec2p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BcT4_2094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unknown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BcT4_1557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 err="1">
                          <a:effectLst/>
                        </a:rPr>
                        <a:t>bZIP</a:t>
                      </a:r>
                      <a:r>
                        <a:rPr lang="en-US" sz="1800" u="none" strike="noStrike" dirty="0">
                          <a:effectLst/>
                        </a:rPr>
                        <a:t> transcription factor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1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BcT4_9049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GAT domain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21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16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BcT4_9392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Ankyrin repeats (many copies)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307" marR="7307" marT="7307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32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Plant Pathogens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62000" y="6248400"/>
            <a:ext cx="7391400" cy="0"/>
          </a:xfrm>
          <a:prstGeom prst="straightConnector1">
            <a:avLst/>
          </a:prstGeom>
          <a:ln w="50800" cmpd="sng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85800" y="914400"/>
            <a:ext cx="0" cy="5105400"/>
          </a:xfrm>
          <a:prstGeom prst="straightConnector1">
            <a:avLst/>
          </a:prstGeom>
          <a:ln w="50800" cmpd="sng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6248400"/>
            <a:ext cx="1639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Specialist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0" y="6267450"/>
            <a:ext cx="1772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Generalist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-379452" y="4585309"/>
            <a:ext cx="155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Biotroph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-582208" y="1932392"/>
            <a:ext cx="1982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Necrotroph</a:t>
            </a:r>
          </a:p>
        </p:txBody>
      </p:sp>
      <p:pic>
        <p:nvPicPr>
          <p:cNvPr id="23" name="Picture 3" descr="C:\Users\nesoltis\Documents\Projects\BcSolGWAS\archive\SlBc96a\SlBc96a_EditedMasks\72h\SlBc96a_Rep127\04_EditedMasks\127_05a\127_05a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4" t="46893" r="30845" b="37760"/>
          <a:stretch/>
        </p:blipFill>
        <p:spPr bwMode="auto">
          <a:xfrm>
            <a:off x="7556713" y="2556867"/>
            <a:ext cx="119337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xanthomonas campestri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81350"/>
            <a:ext cx="1245001" cy="11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xanthomonas oryza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t="21421" r="27873" b="15163"/>
          <a:stretch/>
        </p:blipFill>
        <p:spPr bwMode="auto">
          <a:xfrm>
            <a:off x="2644348" y="2864745"/>
            <a:ext cx="1109795" cy="105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alstonia solanacearu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5081445"/>
            <a:ext cx="1047750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pseudomonas syringa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5"/>
          <a:stretch/>
        </p:blipFill>
        <p:spPr bwMode="auto">
          <a:xfrm>
            <a:off x="6423362" y="4798865"/>
            <a:ext cx="1152401" cy="10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cidovorax citrulli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0"/>
          <a:stretch/>
        </p:blipFill>
        <p:spPr bwMode="auto">
          <a:xfrm>
            <a:off x="3710936" y="4024552"/>
            <a:ext cx="1095117" cy="10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nesoltis\Documents\PhD\WritingPresenting\Talks\Internal\LabMeeting\Soltis170317\Pathogens\Cfulvum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6" t="15676" r="17561" b="68647"/>
          <a:stretch/>
        </p:blipFill>
        <p:spPr bwMode="auto">
          <a:xfrm>
            <a:off x="1066800" y="5046099"/>
            <a:ext cx="1048235" cy="105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pseudomonas cannabina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6" t="57702" r="53499" b="16235"/>
          <a:stretch/>
        </p:blipFill>
        <p:spPr bwMode="auto">
          <a:xfrm>
            <a:off x="1849054" y="4530119"/>
            <a:ext cx="1138070" cy="110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fusarium oxysporum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96" y="1905000"/>
            <a:ext cx="1002404" cy="10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nesoltis\Documents\PhD\WritingPresenting\Talks\Internal\LabMeeting\Soltis170317\Pathogens\Ssclerotiorum.jp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6714" r="18145" b="45609"/>
          <a:stretch/>
        </p:blipFill>
        <p:spPr bwMode="auto">
          <a:xfrm>
            <a:off x="6423362" y="2424187"/>
            <a:ext cx="968038" cy="9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nesoltis\Documents\PhD\WritingPresenting\Talks\Internal\LabMeeting\Soltis170317\Pathogens\Chigginsianum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6137" b="10373"/>
          <a:stretch/>
        </p:blipFill>
        <p:spPr bwMode="auto">
          <a:xfrm>
            <a:off x="6878783" y="3568050"/>
            <a:ext cx="1025234" cy="10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C:\Users\nesoltis\Documents\PhD\WritingPresenting\Talks\Internal\LabMeeting\Soltis170317\Pathogens\Abrassicicola.jp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6" b="5967"/>
          <a:stretch/>
        </p:blipFill>
        <p:spPr bwMode="auto">
          <a:xfrm>
            <a:off x="1961744" y="1480790"/>
            <a:ext cx="1214967" cy="11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020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8964488" cy="1143000"/>
          </a:xfrm>
        </p:spPr>
        <p:txBody>
          <a:bodyPr>
            <a:normAutofit/>
          </a:bodyPr>
          <a:lstStyle/>
          <a:p>
            <a:r>
              <a:rPr lang="en-US" dirty="0"/>
              <a:t>How Many Botrytis Candidate Genes are Identified on Multiple Plant Genotypes? </a:t>
            </a:r>
          </a:p>
        </p:txBody>
      </p:sp>
      <p:pic>
        <p:nvPicPr>
          <p:cNvPr id="1026" name="Picture 2" descr="C:\Users\nesoltis\Documents\Projects\BcSolGWAS\plots\poster\FigR7c_genehis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0"/>
          <a:stretch/>
        </p:blipFill>
        <p:spPr bwMode="auto">
          <a:xfrm>
            <a:off x="914400" y="1600200"/>
            <a:ext cx="7315200" cy="454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776577" y="6183868"/>
            <a:ext cx="3733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Genotypes with Significant SNPs</a:t>
            </a:r>
          </a:p>
        </p:txBody>
      </p:sp>
    </p:spTree>
    <p:extLst>
      <p:ext uri="{BB962C8B-B14F-4D97-AF65-F5344CB8AC3E}">
        <p14:creationId xmlns:p14="http://schemas.microsoft.com/office/powerpoint/2010/main" val="1993963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Enabled </a:t>
            </a:r>
            <a:r>
              <a:rPr lang="en-US" i="1" dirty="0"/>
              <a:t>Botrytis </a:t>
            </a:r>
            <a:r>
              <a:rPr lang="en-US" dirty="0"/>
              <a:t>to Respond to Tomato Domestication?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 of </a:t>
            </a:r>
            <a:r>
              <a:rPr lang="en-US" i="1" dirty="0"/>
              <a:t>Botrytis </a:t>
            </a:r>
            <a:r>
              <a:rPr lang="en-US" dirty="0"/>
              <a:t>virulence on Domesticated vs. Wild tomato</a:t>
            </a:r>
          </a:p>
          <a:p>
            <a:r>
              <a:rPr lang="en-US" dirty="0"/>
              <a:t>(D-W)/D</a:t>
            </a:r>
          </a:p>
          <a:p>
            <a:r>
              <a:rPr lang="en-US" dirty="0"/>
              <a:t>“Domestication Sensitivity”</a:t>
            </a:r>
          </a:p>
        </p:txBody>
      </p:sp>
    </p:spTree>
    <p:extLst>
      <p:ext uri="{BB962C8B-B14F-4D97-AF65-F5344CB8AC3E}">
        <p14:creationId xmlns:p14="http://schemas.microsoft.com/office/powerpoint/2010/main" val="5874463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nesoltis\Documents\Projects\BcSolGWAS\paper\plots\ActualPaper\FigR8\FigR8_Sl_MAF20_Domestmeta.ManhattanPlot_ne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1371600"/>
            <a:ext cx="8248650" cy="549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 Evidence for “True” Domestication-Responsive Loci</a:t>
            </a:r>
          </a:p>
        </p:txBody>
      </p:sp>
      <p:sp>
        <p:nvSpPr>
          <p:cNvPr id="5" name="Oval 4"/>
          <p:cNvSpPr/>
          <p:nvPr/>
        </p:nvSpPr>
        <p:spPr>
          <a:xfrm>
            <a:off x="2647950" y="1638300"/>
            <a:ext cx="304800" cy="4724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962400" y="1619250"/>
            <a:ext cx="304800" cy="39433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6477000" y="5334000"/>
            <a:ext cx="1504516" cy="871287"/>
            <a:chOff x="6477000" y="5334000"/>
            <a:chExt cx="1504516" cy="871287"/>
          </a:xfrm>
        </p:grpSpPr>
        <p:pic>
          <p:nvPicPr>
            <p:cNvPr id="8" name="Picture 7" descr="C:\Users\nesoltis\Documents\Projects\BcSolGWAS\paper\plots\ActualPaper\FigR8\FigR8_Sl_legend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761" t="27706" b="56450"/>
            <a:stretch/>
          </p:blipFill>
          <p:spPr bwMode="auto">
            <a:xfrm>
              <a:off x="6477000" y="5334000"/>
              <a:ext cx="1504516" cy="871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6830704" y="5679744"/>
              <a:ext cx="914400" cy="1739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720339" y="5631143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Domestication Sensitivity</a:t>
            </a:r>
          </a:p>
        </p:txBody>
      </p:sp>
    </p:spTree>
    <p:extLst>
      <p:ext uri="{BB962C8B-B14F-4D97-AF65-F5344CB8AC3E}">
        <p14:creationId xmlns:p14="http://schemas.microsoft.com/office/powerpoint/2010/main" val="4082551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Phenotype Suggests Unique SNPs from Domesticated or Wild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0" y="4953000"/>
            <a:ext cx="231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 to detect issue?</a:t>
            </a:r>
          </a:p>
        </p:txBody>
      </p:sp>
      <p:pic>
        <p:nvPicPr>
          <p:cNvPr id="6" name="Picture 3" descr="C:\Users\nesoltis\Documents\Projects\BcSolGWAS\paper\plots\ActualPaper\FigR8\Routs\VennDiag\FigR8_VennDia_domest_bySNP_labe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4648200" cy="511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9894" y="1777623"/>
            <a:ext cx="2037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Domestication S</a:t>
            </a:r>
          </a:p>
        </p:txBody>
      </p:sp>
    </p:spTree>
    <p:extLst>
      <p:ext uri="{BB962C8B-B14F-4D97-AF65-F5344CB8AC3E}">
        <p14:creationId xmlns:p14="http://schemas.microsoft.com/office/powerpoint/2010/main" val="1114873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But, More Overlap at Gene Level</a:t>
            </a:r>
          </a:p>
        </p:txBody>
      </p:sp>
      <p:pic>
        <p:nvPicPr>
          <p:cNvPr id="3" name="Picture 2" descr="C:\Users\nesoltis\Documents\Projects\BcSolGWAS\paper\plots\ActualPaper\FigR8\Routs\VennDiag\FigR8_VennDia_domest_byGene_label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5269009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29200" y="1705976"/>
            <a:ext cx="1447800" cy="365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48200" y="1600200"/>
            <a:ext cx="40950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Domestication Sensitivity</a:t>
            </a:r>
          </a:p>
        </p:txBody>
      </p:sp>
    </p:spTree>
    <p:extLst>
      <p:ext uri="{BB962C8B-B14F-4D97-AF65-F5344CB8AC3E}">
        <p14:creationId xmlns:p14="http://schemas.microsoft.com/office/powerpoint/2010/main" val="20540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Genes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Significant SNPs depend on phenotype tested</a:t>
            </a:r>
          </a:p>
          <a:p>
            <a:r>
              <a:rPr lang="en-US" dirty="0"/>
              <a:t>BcT4_10004</a:t>
            </a:r>
          </a:p>
          <a:p>
            <a:pPr lvl="1"/>
            <a:r>
              <a:rPr lang="en-US" dirty="0"/>
              <a:t>NACHT domain</a:t>
            </a:r>
          </a:p>
          <a:p>
            <a:pPr lvl="1"/>
            <a:r>
              <a:rPr lang="en-US" dirty="0"/>
              <a:t>10 sig. SNPs from 4kb to 16kb on Chr. 2.3</a:t>
            </a:r>
          </a:p>
          <a:p>
            <a:pPr lvl="1"/>
            <a:r>
              <a:rPr lang="en-US" dirty="0"/>
              <a:t>1 sig. SNP shared between Domesticated and Wild</a:t>
            </a:r>
          </a:p>
          <a:p>
            <a:r>
              <a:rPr lang="en-US" dirty="0"/>
              <a:t>BcT4_10099</a:t>
            </a:r>
          </a:p>
          <a:p>
            <a:pPr lvl="1"/>
            <a:r>
              <a:rPr lang="en-US" dirty="0"/>
              <a:t>SNF2 family N-terminal domain</a:t>
            </a:r>
          </a:p>
          <a:p>
            <a:pPr lvl="1"/>
            <a:r>
              <a:rPr lang="en-US" dirty="0"/>
              <a:t>5 sig. SNPs from 0kb to 13kb on Chr. 6.1</a:t>
            </a:r>
          </a:p>
          <a:p>
            <a:pPr lvl="1"/>
            <a:r>
              <a:rPr lang="en-US" dirty="0"/>
              <a:t>1 sig. SNP shared between Domesticated and Wild</a:t>
            </a:r>
          </a:p>
        </p:txBody>
      </p:sp>
    </p:spTree>
    <p:extLst>
      <p:ext uri="{BB962C8B-B14F-4D97-AF65-F5344CB8AC3E}">
        <p14:creationId xmlns:p14="http://schemas.microsoft.com/office/powerpoint/2010/main" val="9735032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Genes: BcT4_10004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46" y="1644146"/>
            <a:ext cx="9148546" cy="442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611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Genes: BcT4_10099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" y="1520787"/>
            <a:ext cx="9137104" cy="442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5626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Domestication Do to the Pathogen?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1509378"/>
            <a:ext cx="299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Analysis within Domestication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5757"/>
            <a:ext cx="11520772" cy="490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22518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Domestication Do to the Pathogen?</a:t>
            </a:r>
          </a:p>
        </p:txBody>
      </p:sp>
      <p:sp>
        <p:nvSpPr>
          <p:cNvPr id="8" name="Rectangle 7"/>
          <p:cNvSpPr/>
          <p:nvPr/>
        </p:nvSpPr>
        <p:spPr>
          <a:xfrm>
            <a:off x="395536" y="1509378"/>
            <a:ext cx="299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Analysis within Domestication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31" y="2060848"/>
            <a:ext cx="807720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762000" y="6248400"/>
            <a:ext cx="7391400" cy="0"/>
          </a:xfrm>
          <a:prstGeom prst="straightConnector1">
            <a:avLst/>
          </a:prstGeom>
          <a:ln w="50800" cmpd="sng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85800" y="914400"/>
            <a:ext cx="0" cy="5105400"/>
          </a:xfrm>
          <a:prstGeom prst="straightConnector1">
            <a:avLst/>
          </a:prstGeom>
          <a:ln w="50800" cmpd="sng">
            <a:headEnd type="arrow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6800" y="6248400"/>
            <a:ext cx="16391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Specialist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0" y="6267450"/>
            <a:ext cx="17722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Generalist</a:t>
            </a:r>
          </a:p>
        </p:txBody>
      </p:sp>
      <p:sp>
        <p:nvSpPr>
          <p:cNvPr id="18" name="TextBox 17"/>
          <p:cNvSpPr txBox="1"/>
          <p:nvPr/>
        </p:nvSpPr>
        <p:spPr>
          <a:xfrm rot="5400000">
            <a:off x="-379452" y="4585309"/>
            <a:ext cx="15506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Biotroph</a:t>
            </a:r>
            <a:endParaRPr lang="en-US" sz="3000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-582208" y="1932392"/>
            <a:ext cx="19820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Necrotroph</a:t>
            </a:r>
          </a:p>
        </p:txBody>
      </p:sp>
      <p:pic>
        <p:nvPicPr>
          <p:cNvPr id="24" name="Picture 6" descr="Image result for xanthomonas campestr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181350"/>
            <a:ext cx="1245001" cy="11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Image result for xanthomonas oryza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1" t="21421" r="27873" b="15163"/>
          <a:stretch/>
        </p:blipFill>
        <p:spPr bwMode="auto">
          <a:xfrm>
            <a:off x="2644348" y="2864745"/>
            <a:ext cx="1109795" cy="105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ralstonia solanacear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5081445"/>
            <a:ext cx="1047750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Image result for pseudomonas syringae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5"/>
          <a:stretch/>
        </p:blipFill>
        <p:spPr bwMode="auto">
          <a:xfrm>
            <a:off x="6423362" y="4798865"/>
            <a:ext cx="1152401" cy="106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6" descr="Image result for acidovorax citrulli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0"/>
          <a:stretch/>
        </p:blipFill>
        <p:spPr bwMode="auto">
          <a:xfrm>
            <a:off x="3710936" y="4024552"/>
            <a:ext cx="1095117" cy="10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fusarium oxysporu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596" y="1905000"/>
            <a:ext cx="1002404" cy="100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nesoltis\Documents\PhD\WritingPresenting\Talks\Internal\LabMeeting\Soltis170317\Pathogens\Ssclerotiorum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0" t="6714" r="18145" b="45609"/>
          <a:stretch/>
        </p:blipFill>
        <p:spPr bwMode="auto">
          <a:xfrm>
            <a:off x="6423362" y="2424187"/>
            <a:ext cx="968038" cy="9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nesoltis\Documents\PhD\WritingPresenting\Talks\Internal\LabMeeting\Soltis170317\Pathogens\Chigginsianum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r="6137" b="10373"/>
          <a:stretch/>
        </p:blipFill>
        <p:spPr bwMode="auto">
          <a:xfrm>
            <a:off x="6878783" y="3568050"/>
            <a:ext cx="1025234" cy="103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C:\Users\nesoltis\Documents\PhD\WritingPresenting\Talks\Internal\LabMeeting\Soltis170317\Pathogens\Cfulvum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6" t="15676" r="17561" b="68647"/>
          <a:stretch/>
        </p:blipFill>
        <p:spPr bwMode="auto">
          <a:xfrm>
            <a:off x="1066800" y="5046099"/>
            <a:ext cx="1048235" cy="105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pseudomonas cannabina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6" t="57702" r="53499" b="16235"/>
          <a:stretch/>
        </p:blipFill>
        <p:spPr bwMode="auto">
          <a:xfrm>
            <a:off x="1849054" y="4530119"/>
            <a:ext cx="1138070" cy="110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nesoltis\Documents\PhD\WritingPresenting\Talks\Internal\LabMeeting\Soltis170317\Pathogens\Abrassicicola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6" b="5967"/>
          <a:stretch/>
        </p:blipFill>
        <p:spPr bwMode="auto">
          <a:xfrm>
            <a:off x="1961744" y="1480790"/>
            <a:ext cx="1214967" cy="11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66800" y="2344460"/>
            <a:ext cx="7315200" cy="37690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86167" y="-742950"/>
            <a:ext cx="4648200" cy="308459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75981" y="3338447"/>
            <a:ext cx="2888273" cy="1325563"/>
          </a:xfrm>
        </p:spPr>
        <p:txBody>
          <a:bodyPr/>
          <a:lstStyle/>
          <a:p>
            <a:r>
              <a:rPr lang="en-US" i="1" dirty="0"/>
              <a:t>Botrytis cinerea</a:t>
            </a:r>
            <a:endParaRPr lang="en-US" dirty="0"/>
          </a:p>
        </p:txBody>
      </p:sp>
      <p:pic>
        <p:nvPicPr>
          <p:cNvPr id="27" name="Picture 3" descr="C:\Users\nesoltis\Documents\Projects\BcSolGWAS\archive\SlBc96a\SlBc96a_EditedMasks\72h\SlBc96a_Rep127\04_EditedMasks\127_05a\127_05a.jpg">
            <a:extLst>
              <a:ext uri="{FF2B5EF4-FFF2-40B4-BE49-F238E27FC236}">
                <a16:creationId xmlns:a16="http://schemas.microsoft.com/office/drawing/2014/main" id="{A7A23DED-FA83-4DB9-B6DD-C06EF2A05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4" t="46893" r="30845" b="37760"/>
          <a:stretch/>
        </p:blipFill>
        <p:spPr bwMode="auto">
          <a:xfrm>
            <a:off x="7559533" y="2567437"/>
            <a:ext cx="119337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92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Domestication Do to the Pathogen?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~ 200 Botrytis genes have variation that seems sensitive to tomato domestication</a:t>
            </a:r>
          </a:p>
          <a:p>
            <a:r>
              <a:rPr lang="en-US" dirty="0"/>
              <a:t>Mostly metabolism: 50 enzymes</a:t>
            </a:r>
          </a:p>
          <a:p>
            <a:r>
              <a:rPr lang="en-US" dirty="0"/>
              <a:t>Fungal-specific TFs: 6</a:t>
            </a:r>
          </a:p>
          <a:p>
            <a:r>
              <a:rPr lang="en-US" dirty="0"/>
              <a:t>Only one pathogenesis-related</a:t>
            </a:r>
          </a:p>
          <a:p>
            <a:pPr lvl="1"/>
            <a:r>
              <a:rPr lang="en-US" dirty="0"/>
              <a:t>CFEM domain (fungal extracellular membrane)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9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 Did Domestication Do to the Pathogen?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metabolism: 50 enzymes</a:t>
            </a:r>
          </a:p>
          <a:p>
            <a:pPr lvl="1"/>
            <a:r>
              <a:rPr lang="en-US" dirty="0"/>
              <a:t>Ergot alkaloid biosynthesis</a:t>
            </a:r>
          </a:p>
          <a:p>
            <a:pPr lvl="1"/>
            <a:r>
              <a:rPr lang="en-US" dirty="0" err="1"/>
              <a:t>Cyt</a:t>
            </a:r>
            <a:r>
              <a:rPr lang="en-US" dirty="0"/>
              <a:t> p450 oxidoreductases</a:t>
            </a:r>
          </a:p>
          <a:p>
            <a:pPr lvl="1"/>
            <a:r>
              <a:rPr lang="en-US" dirty="0"/>
              <a:t>Toxin production/ detox plant compounds?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799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Tomato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Domesticated tomato is </a:t>
            </a:r>
            <a:r>
              <a:rPr lang="en-US" i="1" dirty="0"/>
              <a:t>slightly </a:t>
            </a:r>
            <a:r>
              <a:rPr lang="en-US" dirty="0"/>
              <a:t>more susceptible</a:t>
            </a:r>
          </a:p>
          <a:p>
            <a:r>
              <a:rPr lang="en-US" dirty="0"/>
              <a:t>No evidence for reduced diversity in defense genes due to domestication</a:t>
            </a:r>
          </a:p>
          <a:p>
            <a:r>
              <a:rPr lang="en-US" dirty="0"/>
              <a:t>Pathogen genotype effect &gt; plant genotype</a:t>
            </a:r>
          </a:p>
          <a:p>
            <a:r>
              <a:rPr lang="en-US" dirty="0"/>
              <a:t>No true saprophytes or </a:t>
            </a:r>
            <a:r>
              <a:rPr lang="en-US" dirty="0" err="1"/>
              <a:t>hypervirulent</a:t>
            </a:r>
            <a:r>
              <a:rPr lang="en-US" dirty="0"/>
              <a:t> isolates</a:t>
            </a:r>
          </a:p>
          <a:p>
            <a:r>
              <a:rPr lang="en-US" dirty="0"/>
              <a:t>Pathogen virulence is as polygenic as host resistance</a:t>
            </a:r>
          </a:p>
        </p:txBody>
      </p:sp>
    </p:spTree>
    <p:extLst>
      <p:ext uri="{BB962C8B-B14F-4D97-AF65-F5344CB8AC3E}">
        <p14:creationId xmlns:p14="http://schemas.microsoft.com/office/powerpoint/2010/main" val="409780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C64F7-2B4F-4CF5-AC7C-82CA552407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eQTL 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DA197-357A-4883-B975-4A3005F5E1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2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75CF-B528-49DD-830C-24B47B0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control of gene expression</a:t>
            </a:r>
          </a:p>
        </p:txBody>
      </p:sp>
      <p:pic>
        <p:nvPicPr>
          <p:cNvPr id="1028" name="Picture 4" descr="http://eqtl.rc.fas.harvard.edu/idcheck/images/eqtlcistrans.jpg">
            <a:extLst>
              <a:ext uri="{FF2B5EF4-FFF2-40B4-BE49-F238E27FC236}">
                <a16:creationId xmlns:a16="http://schemas.microsoft.com/office/drawing/2014/main" id="{EA23562E-8793-473A-93AA-6814AC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6" y="1772135"/>
            <a:ext cx="6936078" cy="47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E092-23E3-4665-9182-2231349AB825}"/>
              </a:ext>
            </a:extLst>
          </p:cNvPr>
          <p:cNvSpPr txBox="1"/>
          <p:nvPr/>
        </p:nvSpPr>
        <p:spPr>
          <a:xfrm>
            <a:off x="5889583" y="648866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MacLellan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2317436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7C88-A320-4E8E-872E-8599B63C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in pathogens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50143-CB79-4CAD-A03F-54789F77C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(human pathogen examples?)</a:t>
            </a:r>
          </a:p>
        </p:txBody>
      </p:sp>
    </p:spTree>
    <p:extLst>
      <p:ext uri="{BB962C8B-B14F-4D97-AF65-F5344CB8AC3E}">
        <p14:creationId xmlns:p14="http://schemas.microsoft.com/office/powerpoint/2010/main" val="2366796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2282-CB44-4E6C-B148-FBB66DC7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Biology of transcriptome x transcriptome interactions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9DFDF-089E-441F-B274-E56FA65EE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8438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59D0A-CCFB-43B4-800A-7254768D53EA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96532-A674-44A7-B303-3BC92C2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Cross-species eQTL: </a:t>
            </a:r>
            <a:br>
              <a:rPr lang="en-US" dirty="0"/>
            </a:br>
            <a:r>
              <a:rPr lang="en-US" sz="2200" dirty="0"/>
              <a:t>symbiosis of </a:t>
            </a:r>
            <a:r>
              <a:rPr lang="en-US" sz="2200" i="1" dirty="0"/>
              <a:t>Medicago </a:t>
            </a:r>
            <a:r>
              <a:rPr lang="en-US" sz="2200" i="1" dirty="0" err="1"/>
              <a:t>truncatula</a:t>
            </a:r>
            <a:r>
              <a:rPr lang="en-US" sz="2200" i="1" dirty="0"/>
              <a:t> </a:t>
            </a:r>
            <a:r>
              <a:rPr lang="en-US" sz="2200" dirty="0"/>
              <a:t>and parasitic nematode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A18F-4A46-46F2-8D0A-D371AD86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562" y="1930399"/>
            <a:ext cx="10115916" cy="376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CE7AC-D936-4FF3-858B-207FD74FBF4A}"/>
              </a:ext>
            </a:extLst>
          </p:cNvPr>
          <p:cNvSpPr txBox="1"/>
          <p:nvPr/>
        </p:nvSpPr>
        <p:spPr>
          <a:xfrm>
            <a:off x="7008971" y="6699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al. 2017, Genetics</a:t>
            </a:r>
          </a:p>
        </p:txBody>
      </p:sp>
    </p:spTree>
    <p:extLst>
      <p:ext uri="{BB962C8B-B14F-4D97-AF65-F5344CB8AC3E}">
        <p14:creationId xmlns:p14="http://schemas.microsoft.com/office/powerpoint/2010/main" val="38532987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166159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BF4-4D51-48CE-9E40-76482D0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13F0-C575-4DBF-9E10-A561B99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95 Botrytis isolates</a:t>
            </a:r>
          </a:p>
          <a:p>
            <a:r>
              <a:rPr lang="en-US" dirty="0"/>
              <a:t>On Arabidopsis Col-0</a:t>
            </a:r>
          </a:p>
          <a:p>
            <a:pPr lvl="1"/>
            <a:r>
              <a:rPr lang="en-US" dirty="0"/>
              <a:t>(and coi-1, npr-1)</a:t>
            </a:r>
          </a:p>
          <a:p>
            <a:r>
              <a:rPr lang="en-US" dirty="0"/>
              <a:t>Detached leaf assay, 16 </a:t>
            </a:r>
            <a:r>
              <a:rPr lang="en-US" dirty="0" err="1"/>
              <a:t>hpi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1C970-F92E-4D63-91A4-B4379D11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90" y="1520972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73AD4-E210-4CD8-9767-AE05A780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05" y="2941810"/>
            <a:ext cx="1101991" cy="11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0CD4C-3EDD-4E5C-BFAC-381B38452E8D}"/>
              </a:ext>
            </a:extLst>
          </p:cNvPr>
          <p:cNvSpPr txBox="1"/>
          <p:nvPr/>
        </p:nvSpPr>
        <p:spPr>
          <a:xfrm>
            <a:off x="6125749" y="2552853"/>
            <a:ext cx="6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112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esoltis\Documents\PhD\WritingPresenting\Pics\BcHosts\cucumb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" t="5137" r="6232" b="27249"/>
          <a:stretch/>
        </p:blipFill>
        <p:spPr bwMode="auto">
          <a:xfrm>
            <a:off x="2362200" y="0"/>
            <a:ext cx="3107553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nesoltis\Documents\PhD\WritingPresenting\Pics\BcHosts\bean-gray-mold-1L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7619" r="12207" b="17576"/>
          <a:stretch/>
        </p:blipFill>
        <p:spPr bwMode="auto">
          <a:xfrm>
            <a:off x="-252591" y="20781"/>
            <a:ext cx="2843391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Botrytis Hosts</a:t>
            </a:r>
          </a:p>
        </p:txBody>
      </p:sp>
      <p:pic>
        <p:nvPicPr>
          <p:cNvPr id="1030" name="Picture 6" descr="C:\Users\nesoltis\Documents\PhD\WritingPresenting\Pics\BcHosts\tomatorot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1" r="21061" b="12423"/>
          <a:stretch/>
        </p:blipFill>
        <p:spPr bwMode="auto">
          <a:xfrm>
            <a:off x="4572000" y="0"/>
            <a:ext cx="2406062" cy="175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nesoltis\Documents\PhD\WritingPresenting\Pics\BcHosts\fruitrots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23" y="-3377"/>
            <a:ext cx="2478577" cy="297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nesoltis\Documents\PhD\WritingPresenting\Pics\BcHosts\strawberry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994" y="4953000"/>
            <a:ext cx="2839006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mindenpictures.com/cache/pcache2/80141734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4" r="11348"/>
          <a:stretch/>
        </p:blipFill>
        <p:spPr bwMode="auto">
          <a:xfrm>
            <a:off x="3700550" y="4800600"/>
            <a:ext cx="296487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bugwoodcloud.org/images/768x512/152552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49389"/>
            <a:ext cx="3610022" cy="240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nesoltis\Documents\PhD\WritingPresenting\Pics\BcHosts\download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0000"/>
          <a:stretch/>
        </p:blipFill>
        <p:spPr bwMode="auto">
          <a:xfrm>
            <a:off x="-304800" y="2815818"/>
            <a:ext cx="2895600" cy="248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nesoltis\Documents\PhD\WritingPresenting\Pics\BcHosts\carrots_gray_mold_rot.jpg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0" b="16490"/>
          <a:stretch/>
        </p:blipFill>
        <p:spPr bwMode="auto">
          <a:xfrm rot="10800000">
            <a:off x="-252591" y="2001981"/>
            <a:ext cx="2843391" cy="10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nesoltis\Documents\PhD\WritingPresenting\Pics\BcHosts\grape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92"/>
          <a:stretch/>
        </p:blipFill>
        <p:spPr bwMode="auto">
          <a:xfrm>
            <a:off x="1615563" y="4781550"/>
            <a:ext cx="2265777" cy="240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nesoltis\Documents\PhD\WritingPresenting\Pics\BcHosts\apple3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1"/>
          <a:stretch/>
        </p:blipFill>
        <p:spPr bwMode="auto">
          <a:xfrm>
            <a:off x="-233766" y="4953001"/>
            <a:ext cx="1866344" cy="198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16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EB9-6485-426B-91A1-02A8C5EE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for eQTL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B055-1CD4-4258-BC81-560F80C7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271,495 SNPs against the Botrytis B05.10 genome</a:t>
            </a:r>
          </a:p>
          <a:p>
            <a:pPr lvl="1"/>
            <a:r>
              <a:rPr lang="en-US" sz="2000" dirty="0"/>
              <a:t>MAF &gt; 0.20 </a:t>
            </a:r>
          </a:p>
          <a:p>
            <a:pPr lvl="1"/>
            <a:r>
              <a:rPr lang="en-US" sz="2000" dirty="0"/>
              <a:t>&lt;20% missingness</a:t>
            </a:r>
          </a:p>
          <a:p>
            <a:r>
              <a:rPr lang="en-US" sz="2400" dirty="0"/>
              <a:t>For each of:</a:t>
            </a:r>
          </a:p>
          <a:p>
            <a:pPr lvl="1"/>
            <a:r>
              <a:rPr lang="en-US" sz="2000" dirty="0"/>
              <a:t>9267 Botrytis gene expression phenotypes </a:t>
            </a:r>
          </a:p>
          <a:p>
            <a:pPr lvl="1"/>
            <a:r>
              <a:rPr lang="en-US" sz="2000" dirty="0"/>
              <a:t>23,948 Arabidopsis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57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5CB-00AB-4A48-B68B-8759F4F11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8F026-3038-4705-B3DD-6433ED77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>
            <a:extLst>
              <a:ext uri="{FF2B5EF4-FFF2-40B4-BE49-F238E27FC236}">
                <a16:creationId xmlns:a16="http://schemas.microsoft.com/office/drawing/2014/main" id="{F5445D14-7710-4E3F-8CD3-DBFCBC6F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B8CC2B0-3898-41B7-B60D-0507C219F49A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026A1EF-F65F-48BD-B85D-7617B040DE68}"/>
              </a:ext>
            </a:extLst>
          </p:cNvPr>
          <p:cNvGrpSpPr/>
          <p:nvPr/>
        </p:nvGrpSpPr>
        <p:grpSpPr>
          <a:xfrm>
            <a:off x="808730" y="2008268"/>
            <a:ext cx="7011644" cy="4369673"/>
            <a:chOff x="1549536" y="431857"/>
            <a:chExt cx="4651932" cy="312187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8383D09-EA10-43F0-9E5B-56FC81FAB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5910" r="804" b="10200"/>
            <a:stretch/>
          </p:blipFill>
          <p:spPr>
            <a:xfrm>
              <a:off x="1919075" y="479094"/>
              <a:ext cx="3893505" cy="2834387"/>
            </a:xfrm>
            <a:prstGeom prst="rect">
              <a:avLst/>
            </a:prstGeom>
          </p:spPr>
        </p:pic>
        <p:sp>
          <p:nvSpPr>
            <p:cNvPr id="110" name="Shape 163">
              <a:extLst>
                <a:ext uri="{FF2B5EF4-FFF2-40B4-BE49-F238E27FC236}">
                  <a16:creationId xmlns:a16="http://schemas.microsoft.com/office/drawing/2014/main" id="{18F3EDEA-900D-40D6-9F85-CFE06B38F20A}"/>
                </a:ext>
              </a:extLst>
            </p:cNvPr>
            <p:cNvSpPr/>
            <p:nvPr/>
          </p:nvSpPr>
          <p:spPr>
            <a:xfrm rot="16200000">
              <a:off x="457215" y="1752104"/>
              <a:ext cx="2747663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600" dirty="0"/>
                <a:t>0.0        0.1        0.2         0.3        0.4                       </a:t>
              </a:r>
              <a:endParaRPr sz="1600" dirty="0"/>
            </a:p>
          </p:txBody>
        </p:sp>
        <p:sp>
          <p:nvSpPr>
            <p:cNvPr id="111" name="Shape 163">
              <a:extLst>
                <a:ext uri="{FF2B5EF4-FFF2-40B4-BE49-F238E27FC236}">
                  <a16:creationId xmlns:a16="http://schemas.microsoft.com/office/drawing/2014/main" id="{A1A2C321-40FF-479A-8163-01EF0A81EDE7}"/>
                </a:ext>
              </a:extLst>
            </p:cNvPr>
            <p:cNvSpPr/>
            <p:nvPr/>
          </p:nvSpPr>
          <p:spPr>
            <a:xfrm rot="16200000">
              <a:off x="89419" y="1891974"/>
              <a:ext cx="3121877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1600" i="1" dirty="0"/>
                <a:t>B. </a:t>
              </a:r>
              <a:r>
                <a:rPr lang="en-US" sz="1600" i="1" dirty="0" err="1"/>
                <a:t>cinerea</a:t>
              </a:r>
              <a:r>
                <a:rPr lang="en-US" sz="1600" i="1" dirty="0"/>
                <a:t> </a:t>
              </a:r>
              <a:r>
                <a:rPr lang="en-US" sz="1600" dirty="0"/>
                <a:t>Transcript Heritability Distribution</a:t>
              </a:r>
              <a:endParaRPr sz="1600" dirty="0"/>
            </a:p>
          </p:txBody>
        </p:sp>
        <p:sp>
          <p:nvSpPr>
            <p:cNvPr id="112" name="Shape 156">
              <a:extLst>
                <a:ext uri="{FF2B5EF4-FFF2-40B4-BE49-F238E27FC236}">
                  <a16:creationId xmlns:a16="http://schemas.microsoft.com/office/drawing/2014/main" id="{9D09BE65-2B5E-4FC4-A93C-F8140BC87696}"/>
                </a:ext>
              </a:extLst>
            </p:cNvPr>
            <p:cNvSpPr/>
            <p:nvPr/>
          </p:nvSpPr>
          <p:spPr>
            <a:xfrm>
              <a:off x="2056910" y="3246178"/>
              <a:ext cx="4144558" cy="2171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400" dirty="0"/>
                <a:t>                     </a:t>
              </a:r>
              <a:r>
                <a:rPr lang="en-US" sz="1600" dirty="0"/>
                <a:t>Isolate       Host Genotype   Isolate x Host Genotype       </a:t>
              </a:r>
              <a:endParaRPr sz="1600" dirty="0"/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722F741B-4384-470D-92C7-369CF888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Botrytis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201099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2C267453-C505-4C6E-923D-7DE34294F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Botrytis genetic control of gene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DE22A2-6C60-411D-AB7A-7960D8EE34F1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7A8B4-A3A6-4C4B-AF8A-B770A9B3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602BAF-91E9-4CA1-809A-1C5F06EDD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450"/>
            <a:ext cx="8767768" cy="4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3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EA5B113B-FFD4-4B19-8BA8-B9822FA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gene expression is controlled by pathogen &amp; host genetics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590ABF9-436F-4205-85F2-1BCCEC9B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895" y="1825625"/>
            <a:ext cx="5910209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A2B61-6FCA-4031-AA87-7345720A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19EBB-68D6-42D0-B021-3335ED17CDDC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Zhang et al. 2017, The Plant Cell</a:t>
            </a:r>
          </a:p>
        </p:txBody>
      </p:sp>
    </p:spTree>
    <p:extLst>
      <p:ext uri="{BB962C8B-B14F-4D97-AF65-F5344CB8AC3E}">
        <p14:creationId xmlns:p14="http://schemas.microsoft.com/office/powerpoint/2010/main" val="197524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73E54FBA-557C-42E2-8F78-68552F24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Botrytis genetic control of Arabidopsis gene expression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F7D0DDA-8286-4D2C-B0BF-9D27E6E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459" y="1771612"/>
            <a:ext cx="6310039" cy="460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3CBEB-9AB6-4AD6-A189-AB455BEE8D66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F60BDA-C41E-4397-8B40-0A30328A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372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Novel Results</a:t>
            </a:r>
          </a:p>
        </p:txBody>
      </p:sp>
    </p:spTree>
    <p:extLst>
      <p:ext uri="{BB962C8B-B14F-4D97-AF65-F5344CB8AC3E}">
        <p14:creationId xmlns:p14="http://schemas.microsoft.com/office/powerpoint/2010/main" val="184587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50BC2-AC24-45BA-B6A4-043A1C88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of expression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6AB0-D514-4196-A9F7-715DAB61A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522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9E8C5-A3E3-4874-B1F4-45ECACAADA5C}"/>
              </a:ext>
            </a:extLst>
          </p:cNvPr>
          <p:cNvSpPr/>
          <p:nvPr/>
        </p:nvSpPr>
        <p:spPr>
          <a:xfrm>
            <a:off x="822036" y="1533236"/>
            <a:ext cx="8053610" cy="455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5D6FF-41FE-4E1B-BCE5-BEC0CF294055}"/>
              </a:ext>
            </a:extLst>
          </p:cNvPr>
          <p:cNvCxnSpPr/>
          <p:nvPr/>
        </p:nvCxnSpPr>
        <p:spPr>
          <a:xfrm flipV="1">
            <a:off x="988291" y="1791855"/>
            <a:ext cx="7426036" cy="4230254"/>
          </a:xfrm>
          <a:prstGeom prst="line">
            <a:avLst/>
          </a:prstGeom>
          <a:ln w="47625" cap="flat" cmpd="sng" algn="ctr">
            <a:solidFill>
              <a:srgbClr val="B0A2FA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104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22513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5760-6F9A-46FE-A456-AB97657D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2BFD5-DD7B-4EB3-B782-5DB57D221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crop losses</a:t>
            </a:r>
          </a:p>
          <a:p>
            <a:pPr lvl="1"/>
            <a:r>
              <a:rPr lang="en-US" dirty="0"/>
              <a:t>SOME STATS HERE</a:t>
            </a:r>
          </a:p>
          <a:p>
            <a:r>
              <a:rPr lang="en-US" dirty="0"/>
              <a:t>Basic biology: </a:t>
            </a:r>
          </a:p>
          <a:p>
            <a:pPr lvl="1"/>
            <a:r>
              <a:rPr lang="en-US" dirty="0"/>
              <a:t>are there conserved plant defense networks which interact with variation in Botrytis?</a:t>
            </a:r>
          </a:p>
          <a:p>
            <a:pPr lvl="1"/>
            <a:r>
              <a:rPr lang="en-US" dirty="0"/>
              <a:t>What are core factors in Botrytis that contribute to virulence on specific hosts?</a:t>
            </a:r>
          </a:p>
          <a:p>
            <a:pPr lvl="1"/>
            <a:r>
              <a:rPr lang="en-US" dirty="0"/>
              <a:t>On many hosts?</a:t>
            </a:r>
          </a:p>
        </p:txBody>
      </p:sp>
    </p:spTree>
    <p:extLst>
      <p:ext uri="{BB962C8B-B14F-4D97-AF65-F5344CB8AC3E}">
        <p14:creationId xmlns:p14="http://schemas.microsoft.com/office/powerpoint/2010/main" val="1576204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8CBE-34ED-443E-BB67-965A629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observed cis effects: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BA39-D9AF-427F-8C8F-781EF4A8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no major cis-effect loci for B. cinerea gene expression?</a:t>
            </a:r>
          </a:p>
          <a:p>
            <a:r>
              <a:rPr lang="en-US" dirty="0"/>
              <a:t>Or, did our analysis miss these cis-effects? </a:t>
            </a:r>
          </a:p>
        </p:txBody>
      </p:sp>
    </p:spTree>
    <p:extLst>
      <p:ext uri="{BB962C8B-B14F-4D97-AF65-F5344CB8AC3E}">
        <p14:creationId xmlns:p14="http://schemas.microsoft.com/office/powerpoint/2010/main" val="17459432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A7B8-EB70-4D6C-B1D8-FD08B907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6375" r="-228" b="-2381"/>
          <a:stretch/>
        </p:blipFill>
        <p:spPr>
          <a:xfrm>
            <a:off x="-1065094" y="5135571"/>
            <a:ext cx="11274187" cy="146600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57CB522-31B4-46C0-9A0C-DD64DED83D83}"/>
              </a:ext>
            </a:extLst>
          </p:cNvPr>
          <p:cNvGrpSpPr/>
          <p:nvPr/>
        </p:nvGrpSpPr>
        <p:grpSpPr>
          <a:xfrm>
            <a:off x="1871430" y="1799390"/>
            <a:ext cx="5607056" cy="3142724"/>
            <a:chOff x="4026499" y="505424"/>
            <a:chExt cx="2923612" cy="17752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066B71-A0DA-4BBD-9EDC-7EAB06DCC5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4" t="10785" r="5664" b="14747"/>
            <a:stretch/>
          </p:blipFill>
          <p:spPr>
            <a:xfrm>
              <a:off x="4382588" y="613984"/>
              <a:ext cx="2567523" cy="1657548"/>
            </a:xfrm>
            <a:prstGeom prst="rect">
              <a:avLst/>
            </a:prstGeom>
          </p:spPr>
        </p:pic>
        <p:sp>
          <p:nvSpPr>
            <p:cNvPr id="8" name="Shape 163">
              <a:extLst>
                <a:ext uri="{FF2B5EF4-FFF2-40B4-BE49-F238E27FC236}">
                  <a16:creationId xmlns:a16="http://schemas.microsoft.com/office/drawing/2014/main" id="{9C0F166D-67BB-49DD-9032-F86254544E89}"/>
                </a:ext>
              </a:extLst>
            </p:cNvPr>
            <p:cNvSpPr/>
            <p:nvPr/>
          </p:nvSpPr>
          <p:spPr>
            <a:xfrm rot="16200000">
              <a:off x="3426846" y="1294962"/>
              <a:ext cx="1775284" cy="196208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2000" dirty="0"/>
                <a:t>0       1       2       3      4                     </a:t>
              </a:r>
              <a:endParaRPr sz="2000" dirty="0"/>
            </a:p>
          </p:txBody>
        </p:sp>
        <p:sp>
          <p:nvSpPr>
            <p:cNvPr id="9" name="Shape 255">
              <a:extLst>
                <a:ext uri="{FF2B5EF4-FFF2-40B4-BE49-F238E27FC236}">
                  <a16:creationId xmlns:a16="http://schemas.microsoft.com/office/drawing/2014/main" id="{D1D076E8-2280-4889-93AA-008312243080}"/>
                </a:ext>
              </a:extLst>
            </p:cNvPr>
            <p:cNvSpPr/>
            <p:nvPr/>
          </p:nvSpPr>
          <p:spPr>
            <a:xfrm>
              <a:off x="4461154" y="850664"/>
              <a:ext cx="541496" cy="204512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6870" tIns="26870" rIns="26870" bIns="26870" anchor="ctr">
              <a:spAutoFit/>
            </a:bodyPr>
            <a:lstStyle>
              <a:lvl1pPr>
                <a:defRPr sz="1200" b="1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2000" b="0" i="1" dirty="0"/>
                <a:t>BcBOA6</a:t>
              </a:r>
            </a:p>
          </p:txBody>
        </p:sp>
        <p:sp>
          <p:nvSpPr>
            <p:cNvPr id="11" name="Shape 163">
              <a:extLst>
                <a:ext uri="{FF2B5EF4-FFF2-40B4-BE49-F238E27FC236}">
                  <a16:creationId xmlns:a16="http://schemas.microsoft.com/office/drawing/2014/main" id="{9F44314A-3FAF-4D64-B097-01475C1BE340}"/>
                </a:ext>
              </a:extLst>
            </p:cNvPr>
            <p:cNvSpPr/>
            <p:nvPr/>
          </p:nvSpPr>
          <p:spPr>
            <a:xfrm rot="16200000">
              <a:off x="3555384" y="1398594"/>
              <a:ext cx="1132800" cy="19057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2000" dirty="0"/>
                <a:t>Expression (log</a:t>
              </a:r>
              <a:r>
                <a:rPr lang="en-US" sz="2000" baseline="-25000" dirty="0"/>
                <a:t>2</a:t>
              </a:r>
              <a:r>
                <a:rPr lang="en-US" sz="2000" dirty="0"/>
                <a:t>)</a:t>
              </a:r>
              <a:endParaRPr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76137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2200A-6ED2-4413-965C-09601C6B23F5}"/>
              </a:ext>
            </a:extLst>
          </p:cNvPr>
          <p:cNvGrpSpPr/>
          <p:nvPr/>
        </p:nvGrpSpPr>
        <p:grpSpPr>
          <a:xfrm>
            <a:off x="-272562" y="1937896"/>
            <a:ext cx="10283617" cy="4663679"/>
            <a:chOff x="26268" y="235857"/>
            <a:chExt cx="6858000" cy="27441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814B4F-1280-42EF-9A92-21DC8C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" y="235857"/>
              <a:ext cx="6858000" cy="2286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778E3A-E853-450B-BD4E-A886257F0178}"/>
                </a:ext>
              </a:extLst>
            </p:cNvPr>
            <p:cNvGrpSpPr/>
            <p:nvPr/>
          </p:nvGrpSpPr>
          <p:grpSpPr>
            <a:xfrm>
              <a:off x="332180" y="2323737"/>
              <a:ext cx="6223670" cy="656233"/>
              <a:chOff x="332180" y="2323737"/>
              <a:chExt cx="6223670" cy="6562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A87514-8ED2-4C5A-B896-1A98DD654092}"/>
                  </a:ext>
                </a:extLst>
              </p:cNvPr>
              <p:cNvGrpSpPr/>
              <p:nvPr/>
            </p:nvGrpSpPr>
            <p:grpSpPr>
              <a:xfrm>
                <a:off x="435308" y="2323737"/>
                <a:ext cx="1059928" cy="198120"/>
                <a:chOff x="435308" y="5516880"/>
                <a:chExt cx="1059928" cy="19812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F9D42DD-70B8-4323-81F7-C2E2734B9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027" y="5715000"/>
                  <a:ext cx="92038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14A6DE6-A82E-4F43-8998-3058A62BF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23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2DC3AC9-E606-4F00-A6D6-5BE840C9F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30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6D8E92-41B4-48C9-AD1B-8A5B9D47B5F2}"/>
                  </a:ext>
                </a:extLst>
              </p:cNvPr>
              <p:cNvGrpSpPr/>
              <p:nvPr/>
            </p:nvGrpSpPr>
            <p:grpSpPr>
              <a:xfrm>
                <a:off x="1526012" y="2323737"/>
                <a:ext cx="102260" cy="198120"/>
                <a:chOff x="561409" y="5516880"/>
                <a:chExt cx="1412256" cy="19812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046920-139F-4001-9637-2110F9C6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409" y="5715000"/>
                  <a:ext cx="141225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C3D90D-9C97-4D72-A7D5-B2A18B6E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665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DBD8849-8EF2-4DF7-88BC-5DA585C4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1409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FDDAE0-6572-4E11-A3EF-95DFD2A26877}"/>
                  </a:ext>
                </a:extLst>
              </p:cNvPr>
              <p:cNvGrpSpPr/>
              <p:nvPr/>
            </p:nvGrpSpPr>
            <p:grpSpPr>
              <a:xfrm>
                <a:off x="1656226" y="2323737"/>
                <a:ext cx="738667" cy="198120"/>
                <a:chOff x="430131" y="5516880"/>
                <a:chExt cx="1073817" cy="19812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B8225E-9E22-4AA4-ADE6-A88956058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131" y="5715000"/>
                  <a:ext cx="10738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E75DCFA-46AC-4935-974F-9CDA509AF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394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DBD11A-B690-4504-97CD-2A0BCED9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131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77C92-B819-48A1-B8C2-CDE25877F482}"/>
                  </a:ext>
                </a:extLst>
              </p:cNvPr>
              <p:cNvGrpSpPr/>
              <p:nvPr/>
            </p:nvGrpSpPr>
            <p:grpSpPr>
              <a:xfrm>
                <a:off x="2435338" y="2323737"/>
                <a:ext cx="3273695" cy="198120"/>
                <a:chOff x="411367" y="5516880"/>
                <a:chExt cx="1055649" cy="19812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B046900-70D4-42C0-8D4D-58E59734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367" y="5715000"/>
                  <a:ext cx="105564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3F5B67-E80C-4DE6-A94E-C29D9AD04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93049F-5DDA-470E-B9E8-2018244E8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36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FDC416-6157-4CA9-98B0-7C416A640F04}"/>
                  </a:ext>
                </a:extLst>
              </p:cNvPr>
              <p:cNvGrpSpPr/>
              <p:nvPr/>
            </p:nvGrpSpPr>
            <p:grpSpPr>
              <a:xfrm>
                <a:off x="5756740" y="2323737"/>
                <a:ext cx="799110" cy="198120"/>
                <a:chOff x="405517" y="5516880"/>
                <a:chExt cx="1061499" cy="1981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9FC886-6B77-4831-B986-C387DDA07F67}"/>
                    </a:ext>
                  </a:extLst>
                </p:cNvPr>
                <p:cNvCxnSpPr/>
                <p:nvPr/>
              </p:nvCxnSpPr>
              <p:spPr>
                <a:xfrm>
                  <a:off x="405517" y="5715000"/>
                  <a:ext cx="1061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45A460-1472-4E00-9FF8-3038C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A6C23A6-3EDA-47A6-BD62-D8252A33C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51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748E6-C1B2-4F2A-B671-7F00EE79BDCF}"/>
                  </a:ext>
                </a:extLst>
              </p:cNvPr>
              <p:cNvSpPr txBox="1"/>
              <p:nvPr/>
            </p:nvSpPr>
            <p:spPr>
              <a:xfrm>
                <a:off x="332180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D957FB-8A92-4E50-9DB5-A9D8CB7FF7E7}"/>
                  </a:ext>
                </a:extLst>
              </p:cNvPr>
              <p:cNvSpPr txBox="1"/>
              <p:nvPr/>
            </p:nvSpPr>
            <p:spPr>
              <a:xfrm>
                <a:off x="894777" y="26106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82F8E-A601-4B01-AF82-A4B56EA31A19}"/>
                  </a:ext>
                </a:extLst>
              </p:cNvPr>
              <p:cNvSpPr txBox="1"/>
              <p:nvPr/>
            </p:nvSpPr>
            <p:spPr>
              <a:xfrm>
                <a:off x="1426299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FCCC3-970E-4D12-B52C-774C010D3032}"/>
                  </a:ext>
                </a:extLst>
              </p:cNvPr>
              <p:cNvSpPr txBox="1"/>
              <p:nvPr/>
            </p:nvSpPr>
            <p:spPr>
              <a:xfrm>
                <a:off x="1899036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3144BA-A1D1-4BA2-AB49-F15E3CC37995}"/>
                  </a:ext>
                </a:extLst>
              </p:cNvPr>
              <p:cNvSpPr txBox="1"/>
              <p:nvPr/>
            </p:nvSpPr>
            <p:spPr>
              <a:xfrm>
                <a:off x="4072185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AEA4DF-7C1F-4BCC-AD0E-24A0DD6A5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27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1DAB3-E437-4CB0-8E8D-3C382A159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8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CBEA1-E328-41EE-BCB5-0118F9C40B6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8" y="2521857"/>
              <a:ext cx="102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7E571-4752-4809-883C-EB9FCA975888}"/>
                </a:ext>
              </a:extLst>
            </p:cNvPr>
            <p:cNvSpPr txBox="1"/>
            <p:nvPr/>
          </p:nvSpPr>
          <p:spPr>
            <a:xfrm>
              <a:off x="6005452" y="26013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25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expression variation in BOA cluster not explained by cis-eQTL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9FEA8-5E4F-4093-80CB-99C6EC5A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0" y="1744545"/>
            <a:ext cx="8614632" cy="530131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2480C-E2AD-4167-8BF8-DC80740A4AEE}"/>
              </a:ext>
            </a:extLst>
          </p:cNvPr>
          <p:cNvSpPr/>
          <p:nvPr/>
        </p:nvSpPr>
        <p:spPr>
          <a:xfrm>
            <a:off x="4673601" y="6345382"/>
            <a:ext cx="581890" cy="5126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972666-1358-4F2E-9923-59D7AEBCFF4B}"/>
              </a:ext>
            </a:extLst>
          </p:cNvPr>
          <p:cNvGrpSpPr/>
          <p:nvPr/>
        </p:nvGrpSpPr>
        <p:grpSpPr>
          <a:xfrm>
            <a:off x="-1065094" y="2826328"/>
            <a:ext cx="11274187" cy="2009531"/>
            <a:chOff x="0" y="7653861"/>
            <a:chExt cx="6858000" cy="1222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49A7B8-EB70-4D6C-B1D8-FD08B907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t="76375" r="-228" b="-2381"/>
            <a:stretch/>
          </p:blipFill>
          <p:spPr>
            <a:xfrm>
              <a:off x="0" y="7653861"/>
              <a:ext cx="6858000" cy="89175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7DE1FD-0727-40EA-8260-A24F86AE2ACE}"/>
                </a:ext>
              </a:extLst>
            </p:cNvPr>
            <p:cNvGrpSpPr/>
            <p:nvPr/>
          </p:nvGrpSpPr>
          <p:grpSpPr>
            <a:xfrm>
              <a:off x="666750" y="8096250"/>
              <a:ext cx="4362450" cy="779993"/>
              <a:chOff x="666750" y="8096250"/>
              <a:chExt cx="4362450" cy="779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7DB8997-A8DC-425E-B87A-923B196C0FE0}"/>
                  </a:ext>
                </a:extLst>
              </p:cNvPr>
              <p:cNvGrpSpPr/>
              <p:nvPr/>
            </p:nvGrpSpPr>
            <p:grpSpPr>
              <a:xfrm>
                <a:off x="666750" y="8096250"/>
                <a:ext cx="4362450" cy="558800"/>
                <a:chOff x="666750" y="8096250"/>
                <a:chExt cx="4362450" cy="5588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DB8F294-398F-4873-906A-CC8038E9BF25}"/>
                    </a:ext>
                  </a:extLst>
                </p:cNvPr>
                <p:cNvCxnSpPr/>
                <p:nvPr/>
              </p:nvCxnSpPr>
              <p:spPr>
                <a:xfrm>
                  <a:off x="666750" y="8096250"/>
                  <a:ext cx="232410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31BF28-6210-47A5-A60A-66634EC7F0B5}"/>
                    </a:ext>
                  </a:extLst>
                </p:cNvPr>
                <p:cNvCxnSpPr/>
                <p:nvPr/>
              </p:nvCxnSpPr>
              <p:spPr>
                <a:xfrm flipH="1">
                  <a:off x="2990850" y="8096250"/>
                  <a:ext cx="203835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9B9EB-8DBE-40CC-AC2B-F36F2AFA821B}"/>
                  </a:ext>
                </a:extLst>
              </p:cNvPr>
              <p:cNvSpPr txBox="1"/>
              <p:nvPr/>
            </p:nvSpPr>
            <p:spPr>
              <a:xfrm>
                <a:off x="2159484" y="8651581"/>
                <a:ext cx="1662731" cy="22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78.6kb deletion,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4532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618700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871788-87A2-439C-AE5F-DBC79E85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75A87F-58C1-479D-B2F1-8B2BCCB6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5F7E-3888-4BD6-B53E-10522FF5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6553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Cross-species eQTL hotspots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9ACF47-11F8-4DB5-B615-259E101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3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111-1342-4E2A-9C88-8756AB46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 err="1"/>
              <a:t>Permuation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0DE7-3701-4A12-839D-8CA3883D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Randomized each expression profile (phenotype) 5x</a:t>
            </a:r>
          </a:p>
          <a:p>
            <a:pPr lvl="1"/>
            <a:r>
              <a:rPr lang="en-US" dirty="0"/>
              <a:t>For Botrytis genes</a:t>
            </a:r>
          </a:p>
          <a:p>
            <a:pPr lvl="1"/>
            <a:r>
              <a:rPr lang="en-US" dirty="0"/>
              <a:t>For Arabidopsis genes</a:t>
            </a:r>
          </a:p>
          <a:p>
            <a:r>
              <a:rPr lang="en-US" dirty="0"/>
              <a:t>Calculated minimum SNP p-value per gene for all 5 permutations</a:t>
            </a:r>
          </a:p>
          <a:p>
            <a:pPr lvl="1"/>
            <a:r>
              <a:rPr lang="en-US" dirty="0"/>
              <a:t>Take permutation minimum</a:t>
            </a:r>
          </a:p>
          <a:p>
            <a:r>
              <a:rPr lang="en-US" dirty="0"/>
              <a:t>Is minimum p-value of actual gene &lt; random phenotype?</a:t>
            </a:r>
          </a:p>
          <a:p>
            <a:r>
              <a:rPr lang="en-US" dirty="0"/>
              <a:t>Is 5x permutation sufficient?</a:t>
            </a:r>
          </a:p>
          <a:p>
            <a:pPr lvl="1"/>
            <a:r>
              <a:rPr lang="en-US" dirty="0"/>
              <a:t>1000x permutation of 10 randomly selected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87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/>
              <a:t>Simulated GEMMA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EF23-69E1-4E07-8148-C739B69C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draws from genome = 271,495 SNPs</a:t>
            </a:r>
          </a:p>
          <a:p>
            <a:r>
              <a:rPr lang="en-US" sz="2000" dirty="0"/>
              <a:t>For each of:</a:t>
            </a:r>
          </a:p>
          <a:p>
            <a:pPr lvl="1"/>
            <a:r>
              <a:rPr lang="en-US" sz="1800" dirty="0"/>
              <a:t>9267 Botrytis gene expression phenotypes </a:t>
            </a:r>
          </a:p>
          <a:p>
            <a:pPr lvl="1"/>
            <a:r>
              <a:rPr lang="en-US" sz="1800" dirty="0"/>
              <a:t>23,948 Arabidopsis gene expression phenotypes</a:t>
            </a:r>
          </a:p>
          <a:p>
            <a:r>
              <a:rPr lang="en-US" sz="2000" dirty="0"/>
              <a:t>Repeat 1000x</a:t>
            </a:r>
          </a:p>
        </p:txBody>
      </p:sp>
    </p:spTree>
    <p:extLst>
      <p:ext uri="{BB962C8B-B14F-4D97-AF65-F5344CB8AC3E}">
        <p14:creationId xmlns:p14="http://schemas.microsoft.com/office/powerpoint/2010/main" val="230012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nesoltis\Documents\PhD\WritingPresenting\Talks\Internal\LabMeeting\Soltis120716\PlantPhylogen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8991600" cy="584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nesoltis\Documents\PhD\WritingPresenting\Talks\Internal\LabMeeting\Soltis170317\Plants\Physcomitrella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2" t="13393" r="8928" b="8036"/>
          <a:stretch/>
        </p:blipFill>
        <p:spPr bwMode="auto">
          <a:xfrm>
            <a:off x="3894856" y="2169605"/>
            <a:ext cx="389657" cy="37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nesoltis\Documents\PhD\WritingPresenting\Talks\Internal\LabMeeting\Soltis170317\Plants\Pine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788"/>
          <a:stretch/>
        </p:blipFill>
        <p:spPr bwMode="auto">
          <a:xfrm>
            <a:off x="5791199" y="2105025"/>
            <a:ext cx="381001" cy="40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nesoltis\Documents\Projects\BcSolGWAS\archive\SlBc96a\SlBc96a_EditedMasks\72h\SlBc96a_Rep127\04_EditedMasks\127_05a\127_05a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18378" r="60038" b="68467"/>
          <a:stretch/>
        </p:blipFill>
        <p:spPr bwMode="auto">
          <a:xfrm rot="16200000">
            <a:off x="8712257" y="1849436"/>
            <a:ext cx="395821" cy="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nesoltis\Documents\PhD\WritingPresenting\Talks\Internal\LabMeeting\Soltis120716\PlantPhylogeny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5" t="14123" r="9174" b="82617"/>
          <a:stretch/>
        </p:blipFill>
        <p:spPr bwMode="auto">
          <a:xfrm>
            <a:off x="7175776" y="1600200"/>
            <a:ext cx="1061113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49132" y="1897400"/>
            <a:ext cx="914400" cy="21340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Image result for avocado tree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4" t="44183" b="9421"/>
          <a:stretch/>
        </p:blipFill>
        <p:spPr bwMode="auto">
          <a:xfrm>
            <a:off x="7875863" y="1813516"/>
            <a:ext cx="339062" cy="3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epidendrum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00"/>
          <a:stretch/>
        </p:blipFill>
        <p:spPr bwMode="auto">
          <a:xfrm>
            <a:off x="8197327" y="1819275"/>
            <a:ext cx="285750" cy="29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hisandra chinensis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33" b="17967"/>
          <a:stretch/>
        </p:blipFill>
        <p:spPr bwMode="auto">
          <a:xfrm>
            <a:off x="7407757" y="1821310"/>
            <a:ext cx="278988" cy="26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inkgo biloba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6" r="27375" b="20856"/>
          <a:stretch/>
        </p:blipFill>
        <p:spPr bwMode="auto">
          <a:xfrm>
            <a:off x="5482070" y="2122322"/>
            <a:ext cx="309129" cy="31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ycas revoluta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09" y="2119581"/>
            <a:ext cx="390861" cy="39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2" descr="Image result for adiantum fer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4" descr="Image result for adiantum fer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 descr="Image result for adiantum fern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r="16933"/>
          <a:stretch/>
        </p:blipFill>
        <p:spPr bwMode="auto">
          <a:xfrm>
            <a:off x="4748309" y="2110801"/>
            <a:ext cx="333375" cy="3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647611" y="6052298"/>
            <a:ext cx="23932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Pires et al. 2012, Royal Society</a:t>
            </a:r>
          </a:p>
          <a:p>
            <a:r>
              <a:rPr lang="en-US" sz="1400" dirty="0"/>
              <a:t>Yigal et al. 2015, Springer</a:t>
            </a:r>
          </a:p>
          <a:p>
            <a:r>
              <a:rPr lang="en-US" sz="1400" dirty="0"/>
              <a:t>Williamson et al. 2007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Botrytis Infects Nearly All Land Plants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CBAC27-D94B-4DCA-B236-1685D95EF8F9}"/>
              </a:ext>
            </a:extLst>
          </p:cNvPr>
          <p:cNvSpPr txBox="1"/>
          <p:nvPr/>
        </p:nvSpPr>
        <p:spPr>
          <a:xfrm>
            <a:off x="6794588" y="5515168"/>
            <a:ext cx="21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Infects &gt; 200 species</a:t>
            </a:r>
          </a:p>
        </p:txBody>
      </p:sp>
    </p:spTree>
    <p:extLst>
      <p:ext uri="{BB962C8B-B14F-4D97-AF65-F5344CB8AC3E}">
        <p14:creationId xmlns:p14="http://schemas.microsoft.com/office/powerpoint/2010/main" val="14893358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5750"/>
            <a:ext cx="7924802" cy="1320800"/>
          </a:xfrm>
        </p:spPr>
        <p:txBody>
          <a:bodyPr/>
          <a:lstStyle/>
          <a:p>
            <a:r>
              <a:rPr lang="en-US" dirty="0"/>
              <a:t>Botrytis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0ADE-F647-4FEC-885A-F68647E6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1426118"/>
            <a:ext cx="9028635" cy="564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54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86072-2252-464E-98F2-40F17E93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AFA9A-16A7-4774-BD40-08F1179A3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Fungal DNA </a:t>
            </a:r>
            <a:r>
              <a:rPr lang="en-US" dirty="0">
                <a:sym typeface="Wingdings" panose="05000000000000000000" pitchFamily="2" charset="2"/>
              </a:rPr>
              <a:t> fungal transcription variation</a:t>
            </a:r>
          </a:p>
          <a:p>
            <a:r>
              <a:rPr lang="en-US" dirty="0">
                <a:sym typeface="Wingdings" panose="05000000000000000000" pitchFamily="2" charset="2"/>
              </a:rPr>
              <a:t>Fungal DNA  plant transcription variation?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3627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562" y="190500"/>
            <a:ext cx="8206598" cy="1320800"/>
          </a:xfrm>
        </p:spPr>
        <p:txBody>
          <a:bodyPr/>
          <a:lstStyle/>
          <a:p>
            <a:r>
              <a:rPr lang="en-US" dirty="0"/>
              <a:t>Arabidopsis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17CF-B82E-422F-8B28-4C758D8C9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10749" cy="56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8151-FD7B-42AC-B293-701D211A42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75" y="-30018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05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B8E7-EF69-47BE-B092-79B12717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799491"/>
            <a:ext cx="8431237" cy="526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3" y="1270000"/>
            <a:ext cx="738766" cy="7481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B1FF2E-91CE-4B26-83C0-B92DCD8D9196}"/>
              </a:ext>
            </a:extLst>
          </p:cNvPr>
          <p:cNvSpPr/>
          <p:nvPr/>
        </p:nvSpPr>
        <p:spPr>
          <a:xfrm rot="20185355">
            <a:off x="707051" y="5391629"/>
            <a:ext cx="1314908" cy="86724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163-8ABA-4617-9A07-A3F5BF07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808" y="1676399"/>
            <a:ext cx="8628184" cy="539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1421689"/>
            <a:ext cx="738766" cy="7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Botrytis eQTL hotspots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E98CE6-53F3-463A-B419-236F0233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CF36-180E-48C4-A36E-8CA4575570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1" y="1924976"/>
            <a:ext cx="8239142" cy="514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DA7A8-5973-4B9C-B29A-D775C6534275}"/>
              </a:ext>
            </a:extLst>
          </p:cNvPr>
          <p:cNvSpPr txBox="1"/>
          <p:nvPr/>
        </p:nvSpPr>
        <p:spPr>
          <a:xfrm>
            <a:off x="6291937" y="5334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HHK5: signal transduction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122BC9-B3CC-4AA7-9F2B-3B191CD2F258}"/>
              </a:ext>
            </a:extLst>
          </p:cNvPr>
          <p:cNvCxnSpPr/>
          <p:nvPr/>
        </p:nvCxnSpPr>
        <p:spPr>
          <a:xfrm>
            <a:off x="6707453" y="5703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11A73C-AD57-4639-A69F-EDEFB92FB2E3}"/>
              </a:ext>
            </a:extLst>
          </p:cNvPr>
          <p:cNvCxnSpPr/>
          <p:nvPr/>
        </p:nvCxnSpPr>
        <p:spPr>
          <a:xfrm>
            <a:off x="5545403" y="55318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9B0A70-0A73-4447-92F8-227CA5C8D5F2}"/>
              </a:ext>
            </a:extLst>
          </p:cNvPr>
          <p:cNvSpPr txBox="1"/>
          <p:nvPr/>
        </p:nvSpPr>
        <p:spPr>
          <a:xfrm>
            <a:off x="5248260" y="498526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Cys6: transcription factor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C2841-A4E3-4F2C-B1E6-E892B9F9A93A}"/>
              </a:ext>
            </a:extLst>
          </p:cNvPr>
          <p:cNvCxnSpPr/>
          <p:nvPr/>
        </p:nvCxnSpPr>
        <p:spPr>
          <a:xfrm>
            <a:off x="4250003" y="54556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9A72F-F3D8-40AA-ABF3-E30B406E0FA0}"/>
              </a:ext>
            </a:extLst>
          </p:cNvPr>
          <p:cNvSpPr txBox="1"/>
          <p:nvPr/>
        </p:nvSpPr>
        <p:spPr>
          <a:xfrm>
            <a:off x="3305100" y="51190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Cytochrome p450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4AA80-C1E6-4ECD-AC30-519BBF0927C5}"/>
              </a:ext>
            </a:extLst>
          </p:cNvPr>
          <p:cNvCxnSpPr/>
          <p:nvPr/>
        </p:nvCxnSpPr>
        <p:spPr>
          <a:xfrm>
            <a:off x="706703" y="549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85A3F8-314A-4357-845C-8C3A4F8561E8}"/>
              </a:ext>
            </a:extLst>
          </p:cNvPr>
          <p:cNvSpPr txBox="1"/>
          <p:nvPr/>
        </p:nvSpPr>
        <p:spPr>
          <a:xfrm>
            <a:off x="-253673" y="48674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A804E-AF5D-40AF-B203-AD6E74BCA559}"/>
              </a:ext>
            </a:extLst>
          </p:cNvPr>
          <p:cNvCxnSpPr/>
          <p:nvPr/>
        </p:nvCxnSpPr>
        <p:spPr>
          <a:xfrm>
            <a:off x="5012003" y="31125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10DCD-3240-4FD3-93E5-8759D39A9E7A}"/>
              </a:ext>
            </a:extLst>
          </p:cNvPr>
          <p:cNvSpPr txBox="1"/>
          <p:nvPr/>
        </p:nvSpPr>
        <p:spPr>
          <a:xfrm>
            <a:off x="3773299" y="276420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SNF2-related, helicase</a:t>
            </a:r>
          </a:p>
        </p:txBody>
      </p:sp>
    </p:spTree>
    <p:extLst>
      <p:ext uri="{BB962C8B-B14F-4D97-AF65-F5344CB8AC3E}">
        <p14:creationId xmlns:p14="http://schemas.microsoft.com/office/powerpoint/2010/main" val="4705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  <p:bldP spid="2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Arabidopsis eQTL hotspots</a:t>
            </a:r>
          </a:p>
        </p:txBody>
      </p:sp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A9814CB-69B7-4E1C-A99E-59A97059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33EA85-7579-443C-8466-BD0C77A08D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12" y="-79131"/>
            <a:ext cx="1305517" cy="1237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76813-CBB4-4F53-A6EC-6E73FAEC2A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70"/>
            <a:ext cx="8315912" cy="51974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F62F6-866E-4AB7-B3DE-EA539D94352D}"/>
              </a:ext>
            </a:extLst>
          </p:cNvPr>
          <p:cNvCxnSpPr/>
          <p:nvPr/>
        </p:nvCxnSpPr>
        <p:spPr>
          <a:xfrm>
            <a:off x="2497403" y="4941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596E8F-1543-4A60-9C8D-897637F0340E}"/>
              </a:ext>
            </a:extLst>
          </p:cNvPr>
          <p:cNvCxnSpPr/>
          <p:nvPr/>
        </p:nvCxnSpPr>
        <p:spPr>
          <a:xfrm>
            <a:off x="2726003" y="168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60484-426B-449B-8A6F-8D862EF183FC}"/>
              </a:ext>
            </a:extLst>
          </p:cNvPr>
          <p:cNvSpPr txBox="1"/>
          <p:nvPr/>
        </p:nvSpPr>
        <p:spPr>
          <a:xfrm>
            <a:off x="2051607" y="45582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4EA7C-7E1D-49A1-B814-1CB9437D9A54}"/>
              </a:ext>
            </a:extLst>
          </p:cNvPr>
          <p:cNvSpPr txBox="1"/>
          <p:nvPr/>
        </p:nvSpPr>
        <p:spPr>
          <a:xfrm>
            <a:off x="2497402" y="130071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Heterokaryon incompatibility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B30B5-164C-4419-B0FF-FEAA86F2BC62}"/>
              </a:ext>
            </a:extLst>
          </p:cNvPr>
          <p:cNvCxnSpPr/>
          <p:nvPr/>
        </p:nvCxnSpPr>
        <p:spPr>
          <a:xfrm>
            <a:off x="706703" y="55509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5BEBC1-67A1-418E-BD29-3004914F922B}"/>
              </a:ext>
            </a:extLst>
          </p:cNvPr>
          <p:cNvSpPr txBox="1"/>
          <p:nvPr/>
        </p:nvSpPr>
        <p:spPr>
          <a:xfrm>
            <a:off x="286700" y="539218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19462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9D273-27F9-4173-8837-C4F1C6D67589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6EC8-8F26-403D-A7B3-570DDD9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78C9A-CE72-4E5F-8C78-1D4FBB66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30" y="1825625"/>
            <a:ext cx="6962140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CB63C-3D1E-44D8-B940-A001AB1C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" y="1694904"/>
            <a:ext cx="8239142" cy="51494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C664F-E74D-4FDD-9D4F-9FD35571C4A9}"/>
              </a:ext>
            </a:extLst>
          </p:cNvPr>
          <p:cNvCxnSpPr/>
          <p:nvPr/>
        </p:nvCxnSpPr>
        <p:spPr>
          <a:xfrm>
            <a:off x="897203" y="52651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0F62D-85E1-4718-9D9F-3C2D84229EA7}"/>
              </a:ext>
            </a:extLst>
          </p:cNvPr>
          <p:cNvSpPr txBox="1"/>
          <p:nvPr/>
        </p:nvSpPr>
        <p:spPr>
          <a:xfrm>
            <a:off x="-63173" y="46388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61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64F56-E560-4A4C-939C-BC2054C8D9A4}"/>
              </a:ext>
            </a:extLst>
          </p:cNvPr>
          <p:cNvSpPr/>
          <p:nvPr/>
        </p:nvSpPr>
        <p:spPr>
          <a:xfrm>
            <a:off x="-2344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0AF0-CC5E-46D5-993C-6F2D07B8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hotspot: putative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B5B8-EB7D-4622-BC7D-97A84710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51383"/>
            <a:ext cx="3090672" cy="576262"/>
          </a:xfrm>
        </p:spPr>
        <p:txBody>
          <a:bodyPr/>
          <a:lstStyle/>
          <a:p>
            <a:r>
              <a:rPr lang="en-US" dirty="0"/>
              <a:t>Botrytis genes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D6C7-B2B9-4BDA-BE6B-13EEF3AC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2127646"/>
            <a:ext cx="3090672" cy="3913718"/>
          </a:xfrm>
        </p:spPr>
        <p:txBody>
          <a:bodyPr/>
          <a:lstStyle/>
          <a:p>
            <a:r>
              <a:rPr lang="en-US" dirty="0"/>
              <a:t>13 linked</a:t>
            </a:r>
          </a:p>
          <a:p>
            <a:r>
              <a:rPr lang="en-US" dirty="0"/>
              <a:t>Bcin09g02390 (Bmp3): MAPK</a:t>
            </a:r>
          </a:p>
          <a:p>
            <a:r>
              <a:rPr lang="en-US" dirty="0"/>
              <a:t>Bcin15g01380: succinyl </a:t>
            </a:r>
            <a:r>
              <a:rPr lang="en-US" dirty="0" err="1"/>
              <a:t>coA</a:t>
            </a:r>
            <a:r>
              <a:rPr lang="en-US" dirty="0"/>
              <a:t> synthetase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846A3-E22C-455B-A6C1-109B3D7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6640" y="1551383"/>
            <a:ext cx="3090672" cy="576262"/>
          </a:xfrm>
        </p:spPr>
        <p:txBody>
          <a:bodyPr/>
          <a:lstStyle/>
          <a:p>
            <a:r>
              <a:rPr lang="en-US" dirty="0"/>
              <a:t>Arabidopsis 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2C54B-B661-41EB-BADE-767806017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66640" y="2127646"/>
            <a:ext cx="3090672" cy="3913718"/>
          </a:xfrm>
        </p:spPr>
        <p:txBody>
          <a:bodyPr/>
          <a:lstStyle/>
          <a:p>
            <a:r>
              <a:rPr lang="en-US" dirty="0"/>
              <a:t>62 linked</a:t>
            </a:r>
          </a:p>
          <a:p>
            <a:r>
              <a:rPr lang="en-US" dirty="0"/>
              <a:t>AT3G43440.1: </a:t>
            </a:r>
            <a:r>
              <a:rPr lang="en-US" dirty="0" err="1"/>
              <a:t>jasmonate</a:t>
            </a:r>
            <a:r>
              <a:rPr lang="en-US" dirty="0"/>
              <a:t> </a:t>
            </a:r>
            <a:r>
              <a:rPr lang="en-US" dirty="0" err="1"/>
              <a:t>zim</a:t>
            </a:r>
            <a:r>
              <a:rPr lang="en-US" dirty="0"/>
              <a:t> domain protein 11</a:t>
            </a:r>
          </a:p>
          <a:p>
            <a:r>
              <a:rPr lang="en-US" dirty="0"/>
              <a:t>AT1G08010: zinc finger TF</a:t>
            </a:r>
          </a:p>
          <a:p>
            <a:r>
              <a:rPr lang="en-US" dirty="0"/>
              <a:t>AT5G59460.1 (SCL11): scarecrow like 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00245-6BC3-4B3D-8AE5-85ADB14C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1" y="6157470"/>
            <a:ext cx="1008185" cy="9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D1053-AEAC-48DB-A894-C521F684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6153150"/>
            <a:ext cx="971549" cy="9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02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7808-60DC-4AF5-B4E0-B2D8B54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transcript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3E2C-F646-41DC-BB0D-BDCAC2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1590-9428-4764-B473-487B1494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9" b="16014"/>
          <a:stretch/>
        </p:blipFill>
        <p:spPr>
          <a:xfrm>
            <a:off x="0" y="4702548"/>
            <a:ext cx="9144000" cy="132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210F5-B333-4BC9-B3A1-0677113B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3423312"/>
            <a:ext cx="1349022" cy="127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83C4B-E2FA-483B-9C06-8DDE3C178FBD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D2872-E725-4A9A-9C5A-98A3A66454B2}"/>
              </a:ext>
            </a:extLst>
          </p:cNvPr>
          <p:cNvSpPr/>
          <p:nvPr/>
        </p:nvSpPr>
        <p:spPr>
          <a:xfrm>
            <a:off x="1234196" y="2692632"/>
            <a:ext cx="624840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Y</a:t>
            </a:r>
            <a:r>
              <a:rPr lang="pt-PT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egai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E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)) +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*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36B9-B66B-4D5A-A831-BE96EE175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154495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5176</TotalTime>
  <Words>2956</Words>
  <Application>Microsoft Office PowerPoint</Application>
  <PresentationFormat>On-screen Show (4:3)</PresentationFormat>
  <Paragraphs>599</Paragraphs>
  <Slides>101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Calibri</vt:lpstr>
      <vt:lpstr>Calibri Light</vt:lpstr>
      <vt:lpstr>Helvetica</vt:lpstr>
      <vt:lpstr>Times New Roman</vt:lpstr>
      <vt:lpstr>Office Theme</vt:lpstr>
      <vt:lpstr>Exit Seminar</vt:lpstr>
      <vt:lpstr>PowerPoint Presentation</vt:lpstr>
      <vt:lpstr>Outline</vt:lpstr>
      <vt:lpstr>Introduction</vt:lpstr>
      <vt:lpstr>Plant Pathogens</vt:lpstr>
      <vt:lpstr>Botrytis cinerea</vt:lpstr>
      <vt:lpstr>Botrytis Hosts</vt:lpstr>
      <vt:lpstr>Why do we care?</vt:lpstr>
      <vt:lpstr>Botrytis Infects Nearly All Land Plants</vt:lpstr>
      <vt:lpstr>Predictions for an Extreme Generalist</vt:lpstr>
      <vt:lpstr>Slide to describe Botrytis quantitative virulence (genotype, phenotype)</vt:lpstr>
      <vt:lpstr>Botrytis Isolates Do Not Appear Host-Specialized</vt:lpstr>
      <vt:lpstr>Botrytis Isolates Do Not Appear Geographically Distinct</vt:lpstr>
      <vt:lpstr>Genetic Diversity Within Botrytis</vt:lpstr>
      <vt:lpstr>Admixture Between Botrytis Sub-Populations</vt:lpstr>
      <vt:lpstr>Evidence of Outcrossing and Recombination</vt:lpstr>
      <vt:lpstr>Predictions for an Extreme Generalist</vt:lpstr>
      <vt:lpstr>How Does Botrytis Genetic Variation Alter Virulence on Diverse Hosts?</vt:lpstr>
      <vt:lpstr>What Do We Need for GWAS in Botrytis?</vt:lpstr>
      <vt:lpstr>Genetics Underlying Virulence Phenotypes: </vt:lpstr>
      <vt:lpstr>Main Questions</vt:lpstr>
      <vt:lpstr>Domesticated Eudicots</vt:lpstr>
      <vt:lpstr>Classic Patterns of Plant Domestication</vt:lpstr>
      <vt:lpstr>Focal Host: Tomato</vt:lpstr>
      <vt:lpstr>Selected Tomato Accessions</vt:lpstr>
      <vt:lpstr>Selected Tomato Accessions</vt:lpstr>
      <vt:lpstr>Selected Tomato Accessions</vt:lpstr>
      <vt:lpstr>Experimental Design</vt:lpstr>
      <vt:lpstr>Digital Imaging of Detached Leaves</vt:lpstr>
      <vt:lpstr>Digital Imaging of Detached Leaves</vt:lpstr>
      <vt:lpstr>Digital Imaging of Detached Leaves</vt:lpstr>
      <vt:lpstr>Digital Phenotyping</vt:lpstr>
      <vt:lpstr>Genetic Diversity Within Botrytis</vt:lpstr>
      <vt:lpstr>Plant or Pathogen Importance?</vt:lpstr>
      <vt:lpstr>Plant or Pathogen Importance?</vt:lpstr>
      <vt:lpstr>Domestication Influences Lesion Size… Slightly</vt:lpstr>
      <vt:lpstr>Variation Within Domestication Is Greater than Between</vt:lpstr>
      <vt:lpstr>What Can We Learn By Looking at the Isolates?</vt:lpstr>
      <vt:lpstr>Reference B05.10 Isolate Is Middling</vt:lpstr>
      <vt:lpstr>No Host Specificity –  Isolates From Tomato Are Not Most Virulent</vt:lpstr>
      <vt:lpstr>Are Certain Isolates More Sensitive to the Host? </vt:lpstr>
      <vt:lpstr>Isolates Sensitive to Variation Between W/D</vt:lpstr>
      <vt:lpstr>Isolates Sensitive to Variation Within W/D</vt:lpstr>
      <vt:lpstr>Genetics of Host-Isolate Interaction </vt:lpstr>
      <vt:lpstr>GWAS: bigRR</vt:lpstr>
      <vt:lpstr>GWAS: Lesion Size in Botrytis on a Single Tomato Genotype</vt:lpstr>
      <vt:lpstr>How Common are Significant Loci Across 12 Tomato Hosts?</vt:lpstr>
      <vt:lpstr>Which Botrytis Loci Have Large Effects on Multiple Plant Hosts?</vt:lpstr>
      <vt:lpstr>Which Botrytis Genes Have Large Effect SNPs on Multiple Plant Hosts?</vt:lpstr>
      <vt:lpstr>How Many Botrytis Candidate Genes are Identified on Multiple Plant Genotypes? </vt:lpstr>
      <vt:lpstr>What Enabled Botrytis to Respond to Tomato Domestication?</vt:lpstr>
      <vt:lpstr>No Evidence for “True” Domestication-Responsive Loci</vt:lpstr>
      <vt:lpstr>Sensitivity Phenotype Suggests Unique SNPs from Domesticated or Wild</vt:lpstr>
      <vt:lpstr>But, More Overlap at Gene Level</vt:lpstr>
      <vt:lpstr>Example Genes</vt:lpstr>
      <vt:lpstr>Example Genes: BcT4_10004</vt:lpstr>
      <vt:lpstr>Example Genes: BcT4_10099</vt:lpstr>
      <vt:lpstr>So What Did Domestication Do to the Pathogen?</vt:lpstr>
      <vt:lpstr>So What Did Domestication Do to the Pathogen?</vt:lpstr>
      <vt:lpstr>So What Did Domestication Do to the Pathogen?</vt:lpstr>
      <vt:lpstr>So What Did Domestication Do to the Pathogen?</vt:lpstr>
      <vt:lpstr>Tomato Summary</vt:lpstr>
      <vt:lpstr>eQTL introduction</vt:lpstr>
      <vt:lpstr>Genetic control of gene expression</vt:lpstr>
      <vt:lpstr>eQTL in pathogens</vt:lpstr>
      <vt:lpstr>Biology of transcriptome x transcriptome interactions</vt:lpstr>
      <vt:lpstr>Cross-species eQTL:  symbiosis of Medicago truncatula and parasitic nematode</vt:lpstr>
      <vt:lpstr>Methods</vt:lpstr>
      <vt:lpstr>RNAseq </vt:lpstr>
      <vt:lpstr>GEMMA for eQTL </vt:lpstr>
      <vt:lpstr>Previous Results</vt:lpstr>
      <vt:lpstr>Botrytis gene expression is controlled by pathogen &amp; host genetics</vt:lpstr>
      <vt:lpstr>Botrytis genetic control of gene expression</vt:lpstr>
      <vt:lpstr>Arabidopsis gene expression is controlled by pathogen &amp; host genetics</vt:lpstr>
      <vt:lpstr>Botrytis genetic control of Arabidopsis gene expression</vt:lpstr>
      <vt:lpstr>Novel Results</vt:lpstr>
      <vt:lpstr>GEMMA of expression profiles</vt:lpstr>
      <vt:lpstr>Search for cis-eQTL patterns</vt:lpstr>
      <vt:lpstr>Lack of genome-wide cis-eQTL enrichment</vt:lpstr>
      <vt:lpstr>Lack of observed cis effects:</vt:lpstr>
      <vt:lpstr>Search for cis-eQTL: Botcynic acid biosynthetic cluster</vt:lpstr>
      <vt:lpstr>Search for cis-eQTL: Botcynic acid biosynthetic cluster</vt:lpstr>
      <vt:lpstr>Most expression variation in BOA cluster not explained by cis-eQTL</vt:lpstr>
      <vt:lpstr>cis-acting loci may not be captured by SNP genotypes</vt:lpstr>
      <vt:lpstr>Lack of genome-wide cis-eQTL enrichment</vt:lpstr>
      <vt:lpstr>Search for eQTL hotspots: Botrytis</vt:lpstr>
      <vt:lpstr>Cross-species eQTL hotspots</vt:lpstr>
      <vt:lpstr>Are hotspots significant? Permuation approach</vt:lpstr>
      <vt:lpstr>Are hotspots significant? Simulated GEMMA approach</vt:lpstr>
      <vt:lpstr>Botrytis eQTL hotspots &gt; simulation threshold</vt:lpstr>
      <vt:lpstr>Transition…</vt:lpstr>
      <vt:lpstr>Arabidopsis eQTL hotspots &gt; simulation threshold</vt:lpstr>
      <vt:lpstr>eQTL hotspot overlap: Arabidopsis and Botrytis</vt:lpstr>
      <vt:lpstr>eQTL hotspot overlap: Arabidopsis and Botrytis</vt:lpstr>
      <vt:lpstr>Selected genes at Botrytis eQTL hotspots</vt:lpstr>
      <vt:lpstr>Selected genes at Arabidopsis eQTL hotspots</vt:lpstr>
      <vt:lpstr>BcBOA7 eQTL hotspot</vt:lpstr>
      <vt:lpstr>BcBOA7 eQTL hotspot: putative targets</vt:lpstr>
      <vt:lpstr>Linear model for transcript profiles</vt:lpstr>
      <vt:lpstr>Acknowledgements</vt:lpstr>
      <vt:lpstr>Search terms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TriLab Meeting</dc:title>
  <dc:creator>N S</dc:creator>
  <cp:lastModifiedBy>N S</cp:lastModifiedBy>
  <cp:revision>95</cp:revision>
  <dcterms:created xsi:type="dcterms:W3CDTF">2018-11-28T00:09:26Z</dcterms:created>
  <dcterms:modified xsi:type="dcterms:W3CDTF">2018-12-07T00:28:35Z</dcterms:modified>
</cp:coreProperties>
</file>